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046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10" descr="Logo-reverse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153988"/>
            <a:ext cx="13001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8770"/>
            <a:ext cx="8001000" cy="1565713"/>
          </a:xfrm>
        </p:spPr>
        <p:txBody>
          <a:bodyPr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284483"/>
            <a:ext cx="6400800" cy="1656912"/>
          </a:xfrm>
        </p:spPr>
        <p:txBody>
          <a:bodyPr/>
          <a:lstStyle>
            <a:lvl1pPr marL="0" indent="0" algn="r">
              <a:buNone/>
              <a:defRPr>
                <a:solidFill>
                  <a:srgbClr val="7C929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2F3AA-D67F-4F2F-A13A-47AAB95D2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1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74E3A-5A96-4407-9A4A-2E36E7BF76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8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75FDB-3DB5-4AEB-A899-E24A5908F6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2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2BCE-5EB1-4AEE-9C19-939BDAF92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0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CA81-0718-4AA9-B4EA-238A0E78C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5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26D4-E6B7-4083-B5DB-93E71798B9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1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3B26-32FE-4138-9572-0B472BE0FA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6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A2F7-410E-47A8-ADF1-638AE96AE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9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53E1-1A6D-41D7-9634-3976EF3B6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2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D527-4C75-4B6D-B704-1905D1134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8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E37E-F360-41CE-A747-E001FB530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8C9A"/>
              </a:gs>
              <a:gs pos="86000">
                <a:srgbClr val="00464D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046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36441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657C"/>
                </a:solidFill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9/24/2014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7C929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C929E"/>
                </a:solidFill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5E4F955-C235-45AA-8137-856EF2BA6E1E}" type="slidenum">
              <a:rPr 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pitchFamily="34" charset="-128"/>
            </a:endParaRPr>
          </a:p>
        </p:txBody>
      </p:sp>
      <p:pic>
        <p:nvPicPr>
          <p:cNvPr id="1033" name="Picture 13" descr="Logo-reverse.g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144463"/>
            <a:ext cx="10382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52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entury Gothic"/>
          <a:ea typeface="ＭＳ Ｐゴシック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Century Gothic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jpeg"/><Relationship Id="rId13" Type="http://schemas.openxmlformats.org/officeDocument/2006/relationships/image" Target="../media/image61.jpeg"/><Relationship Id="rId3" Type="http://schemas.openxmlformats.org/officeDocument/2006/relationships/image" Target="../media/image51.jpeg"/><Relationship Id="rId7" Type="http://schemas.openxmlformats.org/officeDocument/2006/relationships/image" Target="../media/image55.jpeg"/><Relationship Id="rId12" Type="http://schemas.openxmlformats.org/officeDocument/2006/relationships/image" Target="../media/image60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jpeg"/><Relationship Id="rId11" Type="http://schemas.openxmlformats.org/officeDocument/2006/relationships/image" Target="../media/image59.jpeg"/><Relationship Id="rId5" Type="http://schemas.openxmlformats.org/officeDocument/2006/relationships/image" Target="../media/image53.jpeg"/><Relationship Id="rId10" Type="http://schemas.openxmlformats.org/officeDocument/2006/relationships/image" Target="../media/image58.jpeg"/><Relationship Id="rId4" Type="http://schemas.openxmlformats.org/officeDocument/2006/relationships/image" Target="../media/image52.png"/><Relationship Id="rId9" Type="http://schemas.openxmlformats.org/officeDocument/2006/relationships/image" Target="../media/image5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jpeg"/><Relationship Id="rId2" Type="http://schemas.openxmlformats.org/officeDocument/2006/relationships/image" Target="../media/image8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8.jpeg"/><Relationship Id="rId4" Type="http://schemas.openxmlformats.org/officeDocument/2006/relationships/image" Target="../media/image8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12" Type="http://schemas.openxmlformats.org/officeDocument/2006/relationships/image" Target="../media/image32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11" Type="http://schemas.openxmlformats.org/officeDocument/2006/relationships/image" Target="../media/image31.jpe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png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Hardening</a:t>
            </a:r>
            <a:br>
              <a:rPr lang="en-US" dirty="0" smtClean="0"/>
            </a:br>
            <a:r>
              <a:rPr lang="en-US" dirty="0" smtClean="0"/>
              <a:t>4 D’s of CRIME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206" y="1600200"/>
            <a:ext cx="4878593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b="1" dirty="0" smtClean="0"/>
              <a:t>	</a:t>
            </a:r>
          </a:p>
          <a:p>
            <a:pPr marL="457200" lvl="1" indent="0">
              <a:buNone/>
            </a:pPr>
            <a:endParaRPr lang="en-US" sz="2000" b="1" dirty="0" smtClean="0"/>
          </a:p>
          <a:p>
            <a:pPr marL="457200" lvl="1" indent="0">
              <a:buNone/>
            </a:pPr>
            <a:r>
              <a:rPr lang="en-US" sz="2000" b="1" dirty="0" smtClean="0"/>
              <a:t>Deny access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000" b="1" dirty="0" smtClean="0"/>
              <a:t>Delay the act</a:t>
            </a:r>
          </a:p>
          <a:p>
            <a:pPr marL="457200" lvl="1" indent="0">
              <a:buNone/>
            </a:pPr>
            <a:endParaRPr lang="en-US" sz="2000" b="1" dirty="0" smtClean="0"/>
          </a:p>
          <a:p>
            <a:pPr marL="457200" lvl="1" indent="0">
              <a:buNone/>
            </a:pPr>
            <a:r>
              <a:rPr lang="en-US" sz="2000" b="1" dirty="0" smtClean="0"/>
              <a:t>Detect the crime</a:t>
            </a:r>
          </a:p>
          <a:p>
            <a:pPr marL="457200" lvl="1" indent="0">
              <a:buNone/>
            </a:pPr>
            <a:endParaRPr lang="en-US" sz="2000" b="1" dirty="0" smtClean="0"/>
          </a:p>
          <a:p>
            <a:pPr marL="457200" lvl="1" indent="0">
              <a:buNone/>
            </a:pPr>
            <a:r>
              <a:rPr lang="en-US" sz="2000" b="1" dirty="0" smtClean="0"/>
              <a:t>Deter the attack</a:t>
            </a:r>
            <a:endParaRPr lang="en-US" sz="2000" b="1" dirty="0"/>
          </a:p>
        </p:txBody>
      </p:sp>
      <p:sp>
        <p:nvSpPr>
          <p:cNvPr id="4" name="object 14"/>
          <p:cNvSpPr/>
          <p:nvPr/>
        </p:nvSpPr>
        <p:spPr>
          <a:xfrm>
            <a:off x="1410025" y="2396871"/>
            <a:ext cx="1732865" cy="508253"/>
          </a:xfrm>
          <a:custGeom>
            <a:avLst/>
            <a:gdLst/>
            <a:ahLst/>
            <a:cxnLst/>
            <a:rect l="l" t="t" r="r" b="b"/>
            <a:pathLst>
              <a:path w="1732865" h="508253">
                <a:moveTo>
                  <a:pt x="1732865" y="508253"/>
                </a:moveTo>
                <a:lnTo>
                  <a:pt x="1725080" y="454217"/>
                </a:lnTo>
                <a:lnTo>
                  <a:pt x="1711948" y="397838"/>
                </a:lnTo>
                <a:lnTo>
                  <a:pt x="1692561" y="343254"/>
                </a:lnTo>
                <a:lnTo>
                  <a:pt x="1665467" y="290185"/>
                </a:lnTo>
                <a:lnTo>
                  <a:pt x="1629213" y="238351"/>
                </a:lnTo>
                <a:lnTo>
                  <a:pt x="1582347" y="187473"/>
                </a:lnTo>
                <a:lnTo>
                  <a:pt x="1539240" y="150113"/>
                </a:lnTo>
                <a:lnTo>
                  <a:pt x="1523238" y="139445"/>
                </a:lnTo>
                <a:lnTo>
                  <a:pt x="1507236" y="128015"/>
                </a:lnTo>
                <a:lnTo>
                  <a:pt x="1459713" y="102168"/>
                </a:lnTo>
                <a:lnTo>
                  <a:pt x="1410397" y="80442"/>
                </a:lnTo>
                <a:lnTo>
                  <a:pt x="1359605" y="62500"/>
                </a:lnTo>
                <a:lnTo>
                  <a:pt x="1307653" y="48004"/>
                </a:lnTo>
                <a:lnTo>
                  <a:pt x="1254859" y="36615"/>
                </a:lnTo>
                <a:lnTo>
                  <a:pt x="1201540" y="27996"/>
                </a:lnTo>
                <a:lnTo>
                  <a:pt x="1146810" y="22097"/>
                </a:lnTo>
                <a:lnTo>
                  <a:pt x="1127760" y="19811"/>
                </a:lnTo>
                <a:lnTo>
                  <a:pt x="1081999" y="15853"/>
                </a:lnTo>
                <a:lnTo>
                  <a:pt x="1036049" y="12462"/>
                </a:lnTo>
                <a:lnTo>
                  <a:pt x="989952" y="9597"/>
                </a:lnTo>
                <a:lnTo>
                  <a:pt x="943751" y="7215"/>
                </a:lnTo>
                <a:lnTo>
                  <a:pt x="897488" y="5276"/>
                </a:lnTo>
                <a:lnTo>
                  <a:pt x="849026" y="3679"/>
                </a:lnTo>
                <a:lnTo>
                  <a:pt x="804949" y="2559"/>
                </a:lnTo>
                <a:lnTo>
                  <a:pt x="753618" y="1625"/>
                </a:lnTo>
                <a:lnTo>
                  <a:pt x="712678" y="1112"/>
                </a:lnTo>
                <a:lnTo>
                  <a:pt x="666750" y="761"/>
                </a:lnTo>
                <a:lnTo>
                  <a:pt x="633984" y="0"/>
                </a:lnTo>
                <a:lnTo>
                  <a:pt x="4572" y="0"/>
                </a:lnTo>
                <a:lnTo>
                  <a:pt x="0" y="4572"/>
                </a:lnTo>
                <a:lnTo>
                  <a:pt x="0" y="508253"/>
                </a:lnTo>
                <a:lnTo>
                  <a:pt x="746760" y="508253"/>
                </a:lnTo>
                <a:lnTo>
                  <a:pt x="746760" y="463295"/>
                </a:lnTo>
                <a:lnTo>
                  <a:pt x="747522" y="461009"/>
                </a:lnTo>
                <a:lnTo>
                  <a:pt x="749046" y="458723"/>
                </a:lnTo>
                <a:lnTo>
                  <a:pt x="751332" y="457200"/>
                </a:lnTo>
                <a:lnTo>
                  <a:pt x="753618" y="456438"/>
                </a:lnTo>
                <a:lnTo>
                  <a:pt x="785622" y="456438"/>
                </a:lnTo>
                <a:lnTo>
                  <a:pt x="826676" y="458871"/>
                </a:lnTo>
                <a:lnTo>
                  <a:pt x="867342" y="463262"/>
                </a:lnTo>
                <a:lnTo>
                  <a:pt x="906010" y="472492"/>
                </a:lnTo>
                <a:lnTo>
                  <a:pt x="940498" y="489583"/>
                </a:lnTo>
                <a:lnTo>
                  <a:pt x="961223" y="508253"/>
                </a:lnTo>
                <a:lnTo>
                  <a:pt x="1732865" y="508253"/>
                </a:lnTo>
                <a:close/>
              </a:path>
              <a:path w="1732865" h="508253">
                <a:moveTo>
                  <a:pt x="961223" y="508253"/>
                </a:moveTo>
                <a:lnTo>
                  <a:pt x="929601" y="482826"/>
                </a:lnTo>
                <a:lnTo>
                  <a:pt x="893477" y="468691"/>
                </a:lnTo>
                <a:lnTo>
                  <a:pt x="853901" y="461410"/>
                </a:lnTo>
                <a:lnTo>
                  <a:pt x="813054" y="457961"/>
                </a:lnTo>
                <a:lnTo>
                  <a:pt x="785622" y="456438"/>
                </a:lnTo>
                <a:lnTo>
                  <a:pt x="753618" y="456438"/>
                </a:lnTo>
                <a:lnTo>
                  <a:pt x="751332" y="457200"/>
                </a:lnTo>
                <a:lnTo>
                  <a:pt x="749046" y="458723"/>
                </a:lnTo>
                <a:lnTo>
                  <a:pt x="747522" y="461009"/>
                </a:lnTo>
                <a:lnTo>
                  <a:pt x="746760" y="463295"/>
                </a:lnTo>
                <a:lnTo>
                  <a:pt x="746760" y="508253"/>
                </a:lnTo>
                <a:lnTo>
                  <a:pt x="755904" y="508253"/>
                </a:lnTo>
                <a:lnTo>
                  <a:pt x="755904" y="475488"/>
                </a:lnTo>
                <a:lnTo>
                  <a:pt x="765810" y="465581"/>
                </a:lnTo>
                <a:lnTo>
                  <a:pt x="765810" y="475488"/>
                </a:lnTo>
                <a:lnTo>
                  <a:pt x="785622" y="475530"/>
                </a:lnTo>
                <a:lnTo>
                  <a:pt x="798576" y="476250"/>
                </a:lnTo>
                <a:lnTo>
                  <a:pt x="849026" y="480249"/>
                </a:lnTo>
                <a:lnTo>
                  <a:pt x="888953" y="487205"/>
                </a:lnTo>
                <a:lnTo>
                  <a:pt x="924425" y="501806"/>
                </a:lnTo>
                <a:lnTo>
                  <a:pt x="933614" y="508253"/>
                </a:lnTo>
                <a:lnTo>
                  <a:pt x="961223" y="508253"/>
                </a:lnTo>
                <a:close/>
              </a:path>
              <a:path w="1732865" h="508253">
                <a:moveTo>
                  <a:pt x="765810" y="475488"/>
                </a:moveTo>
                <a:lnTo>
                  <a:pt x="765810" y="465581"/>
                </a:lnTo>
                <a:lnTo>
                  <a:pt x="755904" y="475488"/>
                </a:lnTo>
                <a:lnTo>
                  <a:pt x="765810" y="475488"/>
                </a:lnTo>
                <a:close/>
              </a:path>
              <a:path w="1732865" h="508253">
                <a:moveTo>
                  <a:pt x="933614" y="508253"/>
                </a:moveTo>
                <a:lnTo>
                  <a:pt x="888953" y="487205"/>
                </a:lnTo>
                <a:lnTo>
                  <a:pt x="849026" y="480249"/>
                </a:lnTo>
                <a:lnTo>
                  <a:pt x="798576" y="476250"/>
                </a:lnTo>
                <a:lnTo>
                  <a:pt x="755904" y="475488"/>
                </a:lnTo>
                <a:lnTo>
                  <a:pt x="755904" y="508253"/>
                </a:lnTo>
                <a:lnTo>
                  <a:pt x="933614" y="508253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21"/>
          <p:cNvSpPr/>
          <p:nvPr/>
        </p:nvSpPr>
        <p:spPr>
          <a:xfrm>
            <a:off x="107351" y="2905124"/>
            <a:ext cx="3035539" cy="979170"/>
          </a:xfrm>
          <a:custGeom>
            <a:avLst/>
            <a:gdLst/>
            <a:ahLst/>
            <a:cxnLst/>
            <a:rect l="l" t="t" r="r" b="b"/>
            <a:pathLst>
              <a:path w="3035539" h="979170">
                <a:moveTo>
                  <a:pt x="1286256" y="979170"/>
                </a:moveTo>
                <a:lnTo>
                  <a:pt x="1286256" y="0"/>
                </a:lnTo>
                <a:lnTo>
                  <a:pt x="0" y="0"/>
                </a:lnTo>
                <a:lnTo>
                  <a:pt x="0" y="979170"/>
                </a:lnTo>
                <a:lnTo>
                  <a:pt x="1286256" y="979170"/>
                </a:lnTo>
                <a:close/>
              </a:path>
              <a:path w="3035539" h="979170">
                <a:moveTo>
                  <a:pt x="2052066" y="979170"/>
                </a:moveTo>
                <a:lnTo>
                  <a:pt x="2052066" y="0"/>
                </a:lnTo>
                <a:lnTo>
                  <a:pt x="2033016" y="0"/>
                </a:lnTo>
                <a:lnTo>
                  <a:pt x="2033016" y="979170"/>
                </a:lnTo>
                <a:lnTo>
                  <a:pt x="2052066" y="979170"/>
                </a:lnTo>
                <a:close/>
              </a:path>
              <a:path w="3035539" h="979170">
                <a:moveTo>
                  <a:pt x="2289043" y="463299"/>
                </a:moveTo>
                <a:lnTo>
                  <a:pt x="2286000" y="170688"/>
                </a:lnTo>
                <a:lnTo>
                  <a:pt x="2283691" y="125076"/>
                </a:lnTo>
                <a:lnTo>
                  <a:pt x="2280245" y="86750"/>
                </a:lnTo>
                <a:lnTo>
                  <a:pt x="2271522" y="41148"/>
                </a:lnTo>
                <a:lnTo>
                  <a:pt x="2247479" y="0"/>
                </a:lnTo>
                <a:lnTo>
                  <a:pt x="2219870" y="0"/>
                </a:lnTo>
                <a:lnTo>
                  <a:pt x="2221091" y="856"/>
                </a:lnTo>
                <a:lnTo>
                  <a:pt x="2230643" y="9643"/>
                </a:lnTo>
                <a:lnTo>
                  <a:pt x="2253234" y="46482"/>
                </a:lnTo>
                <a:lnTo>
                  <a:pt x="2262846" y="104809"/>
                </a:lnTo>
                <a:lnTo>
                  <a:pt x="2267712" y="188214"/>
                </a:lnTo>
                <a:lnTo>
                  <a:pt x="2269567" y="979170"/>
                </a:lnTo>
                <a:lnTo>
                  <a:pt x="2286791" y="979170"/>
                </a:lnTo>
                <a:lnTo>
                  <a:pt x="2289043" y="463299"/>
                </a:lnTo>
                <a:close/>
              </a:path>
              <a:path w="3035539" h="979170">
                <a:moveTo>
                  <a:pt x="2269567" y="979170"/>
                </a:moveTo>
                <a:lnTo>
                  <a:pt x="2269567" y="591700"/>
                </a:lnTo>
                <a:lnTo>
                  <a:pt x="2268585" y="979170"/>
                </a:lnTo>
                <a:lnTo>
                  <a:pt x="2269567" y="979170"/>
                </a:lnTo>
                <a:close/>
              </a:path>
              <a:path w="3035539" h="979170">
                <a:moveTo>
                  <a:pt x="3035539" y="725162"/>
                </a:moveTo>
                <a:lnTo>
                  <a:pt x="3033522" y="351282"/>
                </a:lnTo>
                <a:lnTo>
                  <a:pt x="3033522" y="308610"/>
                </a:lnTo>
                <a:lnTo>
                  <a:pt x="3032760" y="288036"/>
                </a:lnTo>
                <a:lnTo>
                  <a:pt x="3032760" y="268224"/>
                </a:lnTo>
                <a:lnTo>
                  <a:pt x="3031998" y="248412"/>
                </a:lnTo>
                <a:lnTo>
                  <a:pt x="3031998" y="229362"/>
                </a:lnTo>
                <a:lnTo>
                  <a:pt x="3026342" y="96593"/>
                </a:lnTo>
                <a:lnTo>
                  <a:pt x="3022487" y="34507"/>
                </a:lnTo>
                <a:lnTo>
                  <a:pt x="3019121" y="0"/>
                </a:lnTo>
                <a:lnTo>
                  <a:pt x="2999522" y="0"/>
                </a:lnTo>
                <a:lnTo>
                  <a:pt x="3001783" y="22731"/>
                </a:lnTo>
                <a:lnTo>
                  <a:pt x="3004951" y="61385"/>
                </a:lnTo>
                <a:lnTo>
                  <a:pt x="3008130" y="112892"/>
                </a:lnTo>
                <a:lnTo>
                  <a:pt x="3012948" y="229362"/>
                </a:lnTo>
                <a:lnTo>
                  <a:pt x="3012948" y="248412"/>
                </a:lnTo>
                <a:lnTo>
                  <a:pt x="3013710" y="268224"/>
                </a:lnTo>
                <a:lnTo>
                  <a:pt x="3013710" y="288036"/>
                </a:lnTo>
                <a:lnTo>
                  <a:pt x="3014472" y="308610"/>
                </a:lnTo>
                <a:lnTo>
                  <a:pt x="3014472" y="373380"/>
                </a:lnTo>
                <a:lnTo>
                  <a:pt x="3015234" y="395478"/>
                </a:lnTo>
                <a:lnTo>
                  <a:pt x="3015234" y="979170"/>
                </a:lnTo>
                <a:lnTo>
                  <a:pt x="3035167" y="979170"/>
                </a:lnTo>
                <a:lnTo>
                  <a:pt x="3035539" y="725162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28"/>
          <p:cNvSpPr/>
          <p:nvPr/>
        </p:nvSpPr>
        <p:spPr>
          <a:xfrm>
            <a:off x="107723" y="3884294"/>
            <a:ext cx="3035167" cy="979170"/>
          </a:xfrm>
          <a:custGeom>
            <a:avLst/>
            <a:gdLst/>
            <a:ahLst/>
            <a:cxnLst/>
            <a:rect l="l" t="t" r="r" b="b"/>
            <a:pathLst>
              <a:path w="3035167" h="979170">
                <a:moveTo>
                  <a:pt x="1286256" y="979170"/>
                </a:moveTo>
                <a:lnTo>
                  <a:pt x="1286256" y="0"/>
                </a:lnTo>
                <a:lnTo>
                  <a:pt x="0" y="0"/>
                </a:lnTo>
                <a:lnTo>
                  <a:pt x="0" y="979170"/>
                </a:lnTo>
                <a:lnTo>
                  <a:pt x="1286256" y="979170"/>
                </a:lnTo>
                <a:close/>
              </a:path>
              <a:path w="3035167" h="979170">
                <a:moveTo>
                  <a:pt x="2052066" y="723138"/>
                </a:moveTo>
                <a:lnTo>
                  <a:pt x="2052066" y="0"/>
                </a:lnTo>
                <a:lnTo>
                  <a:pt x="2033016" y="0"/>
                </a:lnTo>
                <a:lnTo>
                  <a:pt x="2033016" y="735330"/>
                </a:lnTo>
                <a:lnTo>
                  <a:pt x="2033778" y="737616"/>
                </a:lnTo>
                <a:lnTo>
                  <a:pt x="2035302" y="739902"/>
                </a:lnTo>
                <a:lnTo>
                  <a:pt x="2037588" y="741426"/>
                </a:lnTo>
                <a:lnTo>
                  <a:pt x="2039874" y="742188"/>
                </a:lnTo>
                <a:lnTo>
                  <a:pt x="2042160" y="742188"/>
                </a:lnTo>
                <a:lnTo>
                  <a:pt x="2042160" y="723138"/>
                </a:lnTo>
                <a:lnTo>
                  <a:pt x="2052066" y="723138"/>
                </a:lnTo>
                <a:close/>
              </a:path>
              <a:path w="3035167" h="979170">
                <a:moveTo>
                  <a:pt x="2268474" y="622215"/>
                </a:moveTo>
                <a:lnTo>
                  <a:pt x="2268474" y="393954"/>
                </a:lnTo>
                <a:lnTo>
                  <a:pt x="2267712" y="409194"/>
                </a:lnTo>
                <a:lnTo>
                  <a:pt x="2267712" y="423672"/>
                </a:lnTo>
                <a:lnTo>
                  <a:pt x="2264568" y="495410"/>
                </a:lnTo>
                <a:lnTo>
                  <a:pt x="2261898" y="533505"/>
                </a:lnTo>
                <a:lnTo>
                  <a:pt x="2257785" y="571437"/>
                </a:lnTo>
                <a:lnTo>
                  <a:pt x="2251732" y="609091"/>
                </a:lnTo>
                <a:lnTo>
                  <a:pt x="2244090" y="640080"/>
                </a:lnTo>
                <a:lnTo>
                  <a:pt x="2238723" y="656748"/>
                </a:lnTo>
                <a:lnTo>
                  <a:pt x="2214358" y="687328"/>
                </a:lnTo>
                <a:lnTo>
                  <a:pt x="2178225" y="706047"/>
                </a:lnTo>
                <a:lnTo>
                  <a:pt x="2137107" y="716143"/>
                </a:lnTo>
                <a:lnTo>
                  <a:pt x="2097786" y="720852"/>
                </a:lnTo>
                <a:lnTo>
                  <a:pt x="2061972" y="723138"/>
                </a:lnTo>
                <a:lnTo>
                  <a:pt x="2042160" y="723138"/>
                </a:lnTo>
                <a:lnTo>
                  <a:pt x="2052066" y="733044"/>
                </a:lnTo>
                <a:lnTo>
                  <a:pt x="2052066" y="742188"/>
                </a:lnTo>
                <a:lnTo>
                  <a:pt x="2061972" y="742188"/>
                </a:lnTo>
                <a:lnTo>
                  <a:pt x="2110321" y="738926"/>
                </a:lnTo>
                <a:lnTo>
                  <a:pt x="2151273" y="732988"/>
                </a:lnTo>
                <a:lnTo>
                  <a:pt x="2191481" y="721439"/>
                </a:lnTo>
                <a:lnTo>
                  <a:pt x="2226647" y="701939"/>
                </a:lnTo>
                <a:lnTo>
                  <a:pt x="2252473" y="672147"/>
                </a:lnTo>
                <a:lnTo>
                  <a:pt x="2262378" y="645414"/>
                </a:lnTo>
                <a:lnTo>
                  <a:pt x="2264664" y="639318"/>
                </a:lnTo>
                <a:lnTo>
                  <a:pt x="2266953" y="628714"/>
                </a:lnTo>
                <a:lnTo>
                  <a:pt x="2268474" y="622215"/>
                </a:lnTo>
                <a:close/>
              </a:path>
              <a:path w="3035167" h="979170">
                <a:moveTo>
                  <a:pt x="2052066" y="742188"/>
                </a:moveTo>
                <a:lnTo>
                  <a:pt x="2052066" y="733044"/>
                </a:lnTo>
                <a:lnTo>
                  <a:pt x="2042160" y="723138"/>
                </a:lnTo>
                <a:lnTo>
                  <a:pt x="2042160" y="742188"/>
                </a:lnTo>
                <a:lnTo>
                  <a:pt x="2052066" y="742188"/>
                </a:lnTo>
                <a:close/>
              </a:path>
              <a:path w="3035167" h="979170">
                <a:moveTo>
                  <a:pt x="2286791" y="0"/>
                </a:moveTo>
                <a:lnTo>
                  <a:pt x="2268585" y="0"/>
                </a:lnTo>
                <a:lnTo>
                  <a:pt x="2268312" y="304309"/>
                </a:lnTo>
                <a:lnTo>
                  <a:pt x="2268474" y="622215"/>
                </a:lnTo>
                <a:lnTo>
                  <a:pt x="2269697" y="616986"/>
                </a:lnTo>
                <a:lnTo>
                  <a:pt x="2277840" y="567011"/>
                </a:lnTo>
                <a:lnTo>
                  <a:pt x="2281585" y="527776"/>
                </a:lnTo>
                <a:lnTo>
                  <a:pt x="2286421" y="430899"/>
                </a:lnTo>
                <a:lnTo>
                  <a:pt x="2286421" y="187011"/>
                </a:lnTo>
                <a:lnTo>
                  <a:pt x="2286791" y="0"/>
                </a:lnTo>
                <a:close/>
              </a:path>
              <a:path w="3035167" h="979170">
                <a:moveTo>
                  <a:pt x="2287524" y="393954"/>
                </a:moveTo>
                <a:lnTo>
                  <a:pt x="2287524" y="361950"/>
                </a:lnTo>
                <a:lnTo>
                  <a:pt x="2286421" y="187011"/>
                </a:lnTo>
                <a:lnTo>
                  <a:pt x="2286421" y="430899"/>
                </a:lnTo>
                <a:lnTo>
                  <a:pt x="2286762" y="424434"/>
                </a:lnTo>
                <a:lnTo>
                  <a:pt x="2286762" y="409194"/>
                </a:lnTo>
                <a:lnTo>
                  <a:pt x="2287524" y="393954"/>
                </a:lnTo>
                <a:close/>
              </a:path>
              <a:path w="3035167" h="979170">
                <a:moveTo>
                  <a:pt x="3035167" y="0"/>
                </a:moveTo>
                <a:lnTo>
                  <a:pt x="3015234" y="0"/>
                </a:lnTo>
                <a:lnTo>
                  <a:pt x="3015234" y="440436"/>
                </a:lnTo>
                <a:lnTo>
                  <a:pt x="3014472" y="461772"/>
                </a:lnTo>
                <a:lnTo>
                  <a:pt x="3014472" y="502920"/>
                </a:lnTo>
                <a:lnTo>
                  <a:pt x="3012371" y="572370"/>
                </a:lnTo>
                <a:lnTo>
                  <a:pt x="3008376" y="664464"/>
                </a:lnTo>
                <a:lnTo>
                  <a:pt x="3006852" y="680466"/>
                </a:lnTo>
                <a:lnTo>
                  <a:pt x="3005440" y="702828"/>
                </a:lnTo>
                <a:lnTo>
                  <a:pt x="2999146" y="766116"/>
                </a:lnTo>
                <a:lnTo>
                  <a:pt x="2994000" y="804355"/>
                </a:lnTo>
                <a:lnTo>
                  <a:pt x="2987019" y="842185"/>
                </a:lnTo>
                <a:lnTo>
                  <a:pt x="2977543" y="879107"/>
                </a:lnTo>
                <a:lnTo>
                  <a:pt x="2964180" y="916686"/>
                </a:lnTo>
                <a:lnTo>
                  <a:pt x="2932718" y="976090"/>
                </a:lnTo>
                <a:lnTo>
                  <a:pt x="2930432" y="979170"/>
                </a:lnTo>
                <a:lnTo>
                  <a:pt x="2952872" y="979170"/>
                </a:lnTo>
                <a:lnTo>
                  <a:pt x="2975610" y="938022"/>
                </a:lnTo>
                <a:lnTo>
                  <a:pt x="2993196" y="892172"/>
                </a:lnTo>
                <a:lnTo>
                  <a:pt x="3006199" y="844075"/>
                </a:lnTo>
                <a:lnTo>
                  <a:pt x="3013170" y="806042"/>
                </a:lnTo>
                <a:lnTo>
                  <a:pt x="3018347" y="767223"/>
                </a:lnTo>
                <a:lnTo>
                  <a:pt x="3027426" y="665988"/>
                </a:lnTo>
                <a:lnTo>
                  <a:pt x="3031454" y="572051"/>
                </a:lnTo>
                <a:lnTo>
                  <a:pt x="3033339" y="495739"/>
                </a:lnTo>
                <a:lnTo>
                  <a:pt x="3033522" y="483108"/>
                </a:lnTo>
                <a:lnTo>
                  <a:pt x="3033522" y="461772"/>
                </a:lnTo>
                <a:lnTo>
                  <a:pt x="3034284" y="440436"/>
                </a:lnTo>
                <a:lnTo>
                  <a:pt x="3035167" y="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object 36"/>
          <p:cNvSpPr/>
          <p:nvPr/>
        </p:nvSpPr>
        <p:spPr>
          <a:xfrm>
            <a:off x="1410025" y="4863464"/>
            <a:ext cx="1666616" cy="219456"/>
          </a:xfrm>
          <a:custGeom>
            <a:avLst/>
            <a:gdLst/>
            <a:ahLst/>
            <a:cxnLst/>
            <a:rect l="l" t="t" r="r" b="b"/>
            <a:pathLst>
              <a:path w="1666616" h="219456">
                <a:moveTo>
                  <a:pt x="1666616" y="0"/>
                </a:moveTo>
                <a:lnTo>
                  <a:pt x="0" y="0"/>
                </a:lnTo>
                <a:lnTo>
                  <a:pt x="0" y="214884"/>
                </a:lnTo>
                <a:lnTo>
                  <a:pt x="4572" y="219456"/>
                </a:lnTo>
                <a:lnTo>
                  <a:pt x="983742" y="219456"/>
                </a:lnTo>
                <a:lnTo>
                  <a:pt x="1015746" y="218694"/>
                </a:lnTo>
                <a:lnTo>
                  <a:pt x="1051899" y="218043"/>
                </a:lnTo>
                <a:lnTo>
                  <a:pt x="1127027" y="215976"/>
                </a:lnTo>
                <a:lnTo>
                  <a:pt x="1165577" y="214192"/>
                </a:lnTo>
                <a:lnTo>
                  <a:pt x="1204502" y="211662"/>
                </a:lnTo>
                <a:lnTo>
                  <a:pt x="1243590" y="208201"/>
                </a:lnTo>
                <a:lnTo>
                  <a:pt x="1282630" y="203625"/>
                </a:lnTo>
                <a:lnTo>
                  <a:pt x="1321410" y="197749"/>
                </a:lnTo>
                <a:lnTo>
                  <a:pt x="1359717" y="190391"/>
                </a:lnTo>
                <a:lnTo>
                  <a:pt x="1397341" y="181365"/>
                </a:lnTo>
                <a:lnTo>
                  <a:pt x="1434068" y="170487"/>
                </a:lnTo>
                <a:lnTo>
                  <a:pt x="1503989" y="142439"/>
                </a:lnTo>
                <a:lnTo>
                  <a:pt x="1567784" y="104772"/>
                </a:lnTo>
                <a:lnTo>
                  <a:pt x="1623760" y="56013"/>
                </a:lnTo>
                <a:lnTo>
                  <a:pt x="1648285" y="27013"/>
                </a:lnTo>
                <a:lnTo>
                  <a:pt x="1666616" y="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Doors &amp;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doors and locks are </a:t>
            </a:r>
          </a:p>
          <a:p>
            <a:pPr marL="0" indent="0">
              <a:buNone/>
            </a:pPr>
            <a:r>
              <a:rPr lang="en-US" sz="2000" dirty="0" smtClean="0"/>
              <a:t>broken, the door is not</a:t>
            </a:r>
          </a:p>
          <a:p>
            <a:pPr marL="0" indent="0">
              <a:buNone/>
            </a:pPr>
            <a:r>
              <a:rPr lang="en-US" sz="2000" dirty="0" smtClean="0"/>
              <a:t>secure.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Replace damaged </a:t>
            </a:r>
          </a:p>
          <a:p>
            <a:pPr marL="0" indent="0">
              <a:buNone/>
            </a:pPr>
            <a:r>
              <a:rPr lang="en-US" sz="2000" dirty="0" smtClean="0"/>
              <a:t>door or lock as soon as </a:t>
            </a:r>
          </a:p>
          <a:p>
            <a:pPr marL="0" indent="0">
              <a:buNone/>
            </a:pPr>
            <a:r>
              <a:rPr lang="en-US" sz="2000" dirty="0" smtClean="0"/>
              <a:t>possible for the safety</a:t>
            </a:r>
          </a:p>
          <a:p>
            <a:pPr marL="0" indent="0">
              <a:buNone/>
            </a:pPr>
            <a:r>
              <a:rPr lang="en-US" sz="2000" dirty="0" smtClean="0"/>
              <a:t>of the resident.</a:t>
            </a:r>
            <a:endParaRPr lang="en-US" sz="2000" dirty="0"/>
          </a:p>
        </p:txBody>
      </p:sp>
      <p:sp>
        <p:nvSpPr>
          <p:cNvPr id="4" name="object 6"/>
          <p:cNvSpPr/>
          <p:nvPr/>
        </p:nvSpPr>
        <p:spPr>
          <a:xfrm>
            <a:off x="5172635" y="1699261"/>
            <a:ext cx="3733800" cy="358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12"/>
          <p:cNvSpPr/>
          <p:nvPr/>
        </p:nvSpPr>
        <p:spPr>
          <a:xfrm>
            <a:off x="5172635" y="2057400"/>
            <a:ext cx="3733800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16"/>
          <p:cNvSpPr/>
          <p:nvPr/>
        </p:nvSpPr>
        <p:spPr>
          <a:xfrm>
            <a:off x="5172635" y="3036570"/>
            <a:ext cx="373380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object 20"/>
          <p:cNvSpPr/>
          <p:nvPr/>
        </p:nvSpPr>
        <p:spPr>
          <a:xfrm>
            <a:off x="5172635" y="3888058"/>
            <a:ext cx="3733800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object 25"/>
          <p:cNvSpPr/>
          <p:nvPr/>
        </p:nvSpPr>
        <p:spPr>
          <a:xfrm>
            <a:off x="5172636" y="4863465"/>
            <a:ext cx="3733799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object 29"/>
          <p:cNvSpPr/>
          <p:nvPr/>
        </p:nvSpPr>
        <p:spPr>
          <a:xfrm>
            <a:off x="5172636" y="5842635"/>
            <a:ext cx="3733799" cy="4495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Windows are left unlocked more </a:t>
            </a:r>
          </a:p>
          <a:p>
            <a:pPr marL="0" indent="0">
              <a:buNone/>
            </a:pPr>
            <a:r>
              <a:rPr lang="en-US" sz="2000" dirty="0" smtClean="0"/>
              <a:t>often than doors are.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Remind residents to keep windows </a:t>
            </a:r>
          </a:p>
          <a:p>
            <a:pPr marL="0" indent="0">
              <a:buNone/>
            </a:pPr>
            <a:r>
              <a:rPr lang="en-US" sz="2000" dirty="0" smtClean="0"/>
              <a:t>closed and locked!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There are many ways to secure </a:t>
            </a:r>
          </a:p>
          <a:p>
            <a:pPr marL="0" indent="0">
              <a:buNone/>
            </a:pPr>
            <a:r>
              <a:rPr lang="en-US" sz="2000" dirty="0" smtClean="0"/>
              <a:t>windows depending on the type.  </a:t>
            </a:r>
          </a:p>
          <a:p>
            <a:pPr marL="0" indent="0">
              <a:buNone/>
            </a:pPr>
            <a:r>
              <a:rPr lang="en-US" sz="2000" dirty="0" smtClean="0"/>
              <a:t>Consult with your maintenance staff for </a:t>
            </a:r>
          </a:p>
          <a:p>
            <a:pPr marL="0" indent="0">
              <a:buNone/>
            </a:pPr>
            <a:r>
              <a:rPr lang="en-US" sz="2000" dirty="0" smtClean="0"/>
              <a:t>the best way to secure the </a:t>
            </a:r>
          </a:p>
          <a:p>
            <a:pPr marL="0" indent="0">
              <a:buNone/>
            </a:pPr>
            <a:r>
              <a:rPr lang="en-US" sz="2000" dirty="0" smtClean="0"/>
              <a:t>windows in your community.</a:t>
            </a:r>
            <a:endParaRPr lang="en-US" sz="2000" dirty="0"/>
          </a:p>
        </p:txBody>
      </p:sp>
      <p:sp>
        <p:nvSpPr>
          <p:cNvPr id="4" name="object 11"/>
          <p:cNvSpPr/>
          <p:nvPr/>
        </p:nvSpPr>
        <p:spPr>
          <a:xfrm>
            <a:off x="6257365" y="2188845"/>
            <a:ext cx="2543555" cy="8039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15"/>
          <p:cNvSpPr/>
          <p:nvPr/>
        </p:nvSpPr>
        <p:spPr>
          <a:xfrm>
            <a:off x="6257365" y="2992755"/>
            <a:ext cx="2543555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19"/>
          <p:cNvSpPr/>
          <p:nvPr/>
        </p:nvSpPr>
        <p:spPr>
          <a:xfrm>
            <a:off x="6257365" y="3971925"/>
            <a:ext cx="2543555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object 24"/>
          <p:cNvSpPr/>
          <p:nvPr/>
        </p:nvSpPr>
        <p:spPr>
          <a:xfrm>
            <a:off x="6257365" y="4951095"/>
            <a:ext cx="2543555" cy="451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Windows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Some ways to secure them:</a:t>
            </a:r>
            <a:br>
              <a:rPr lang="en-US" sz="2800" dirty="0" smtClean="0"/>
            </a:br>
            <a:r>
              <a:rPr lang="en-US" sz="2800" b="1" dirty="0" smtClean="0"/>
              <a:t>Lift &amp; Slide Protection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Thumbscrew locks or Wooden dowels </a:t>
            </a:r>
          </a:p>
          <a:p>
            <a:pPr marL="0" indent="0">
              <a:buNone/>
            </a:pPr>
            <a:r>
              <a:rPr lang="en-US" sz="2000" dirty="0"/>
              <a:t>p</a:t>
            </a:r>
            <a:r>
              <a:rPr lang="en-US" sz="2000" dirty="0" smtClean="0"/>
              <a:t>laced In the track.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pins or screws to prevent lifting.</a:t>
            </a:r>
            <a:endParaRPr lang="en-US" sz="2000" dirty="0"/>
          </a:p>
        </p:txBody>
      </p:sp>
      <p:sp>
        <p:nvSpPr>
          <p:cNvPr id="4" name="object 11"/>
          <p:cNvSpPr/>
          <p:nvPr/>
        </p:nvSpPr>
        <p:spPr>
          <a:xfrm>
            <a:off x="5670043" y="1697019"/>
            <a:ext cx="3016757" cy="8801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15"/>
          <p:cNvSpPr/>
          <p:nvPr/>
        </p:nvSpPr>
        <p:spPr>
          <a:xfrm>
            <a:off x="5670043" y="2564457"/>
            <a:ext cx="3016757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23"/>
          <p:cNvSpPr/>
          <p:nvPr/>
        </p:nvSpPr>
        <p:spPr>
          <a:xfrm>
            <a:off x="5670043" y="3543627"/>
            <a:ext cx="3016757" cy="171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object 22"/>
          <p:cNvSpPr/>
          <p:nvPr/>
        </p:nvSpPr>
        <p:spPr>
          <a:xfrm>
            <a:off x="6083449" y="4248151"/>
            <a:ext cx="2942082" cy="5524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object 29"/>
          <p:cNvSpPr/>
          <p:nvPr/>
        </p:nvSpPr>
        <p:spPr>
          <a:xfrm>
            <a:off x="6083449" y="4800600"/>
            <a:ext cx="2942082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object 35"/>
          <p:cNvSpPr/>
          <p:nvPr/>
        </p:nvSpPr>
        <p:spPr>
          <a:xfrm>
            <a:off x="6083449" y="5748973"/>
            <a:ext cx="2942082" cy="7543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object 21"/>
          <p:cNvSpPr/>
          <p:nvPr/>
        </p:nvSpPr>
        <p:spPr>
          <a:xfrm>
            <a:off x="3186906" y="4391406"/>
            <a:ext cx="1905000" cy="5524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object 20"/>
          <p:cNvSpPr/>
          <p:nvPr/>
        </p:nvSpPr>
        <p:spPr>
          <a:xfrm>
            <a:off x="1074397" y="4391406"/>
            <a:ext cx="1905000" cy="5524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object 28"/>
          <p:cNvSpPr/>
          <p:nvPr/>
        </p:nvSpPr>
        <p:spPr>
          <a:xfrm>
            <a:off x="3186906" y="4943856"/>
            <a:ext cx="1905000" cy="9791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object 27"/>
          <p:cNvSpPr/>
          <p:nvPr/>
        </p:nvSpPr>
        <p:spPr>
          <a:xfrm>
            <a:off x="1074397" y="4943856"/>
            <a:ext cx="1905000" cy="9791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" name="object 33"/>
          <p:cNvSpPr/>
          <p:nvPr/>
        </p:nvSpPr>
        <p:spPr>
          <a:xfrm>
            <a:off x="1074397" y="5923026"/>
            <a:ext cx="1905000" cy="8183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5" name="object 34"/>
          <p:cNvSpPr/>
          <p:nvPr/>
        </p:nvSpPr>
        <p:spPr>
          <a:xfrm>
            <a:off x="3186906" y="5923026"/>
            <a:ext cx="1905000" cy="8183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Arcadia/Sliding Glass Doors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Even when latched, the door can </a:t>
            </a:r>
          </a:p>
          <a:p>
            <a:pPr marL="0" indent="0">
              <a:buNone/>
            </a:pPr>
            <a:r>
              <a:rPr lang="en-US" sz="2400" dirty="0" smtClean="0"/>
              <a:t>still be lifted out of the track.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This technique allows the door lock </a:t>
            </a:r>
          </a:p>
          <a:p>
            <a:pPr marL="0" indent="0">
              <a:buNone/>
            </a:pPr>
            <a:r>
              <a:rPr lang="en-US" sz="2400" dirty="0" smtClean="0"/>
              <a:t>to be lifted up and out.</a:t>
            </a:r>
          </a:p>
        </p:txBody>
      </p:sp>
      <p:sp>
        <p:nvSpPr>
          <p:cNvPr id="4" name="object 6"/>
          <p:cNvSpPr/>
          <p:nvPr/>
        </p:nvSpPr>
        <p:spPr>
          <a:xfrm>
            <a:off x="6324600" y="1981200"/>
            <a:ext cx="2302001" cy="434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12"/>
          <p:cNvSpPr/>
          <p:nvPr/>
        </p:nvSpPr>
        <p:spPr>
          <a:xfrm>
            <a:off x="6324600" y="2415539"/>
            <a:ext cx="2302001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16"/>
          <p:cNvSpPr/>
          <p:nvPr/>
        </p:nvSpPr>
        <p:spPr>
          <a:xfrm>
            <a:off x="6324600" y="3394709"/>
            <a:ext cx="2302001" cy="7962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object 21"/>
          <p:cNvSpPr/>
          <p:nvPr/>
        </p:nvSpPr>
        <p:spPr>
          <a:xfrm>
            <a:off x="6324600" y="4373879"/>
            <a:ext cx="2286000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object 25"/>
          <p:cNvSpPr/>
          <p:nvPr/>
        </p:nvSpPr>
        <p:spPr>
          <a:xfrm>
            <a:off x="6324600" y="5353050"/>
            <a:ext cx="2285999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object 29"/>
          <p:cNvSpPr/>
          <p:nvPr/>
        </p:nvSpPr>
        <p:spPr>
          <a:xfrm>
            <a:off x="6324600" y="6332220"/>
            <a:ext cx="2285999" cy="3086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Arcadia/Sliding Glass Doors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993" y="158531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Some ways to secure them:</a:t>
            </a:r>
            <a:br>
              <a:rPr lang="en-US" sz="2000" dirty="0"/>
            </a:br>
            <a:r>
              <a:rPr lang="en-US" sz="2000" dirty="0"/>
              <a:t>Lift &amp; Slide </a:t>
            </a:r>
            <a:r>
              <a:rPr lang="en-US" sz="2000" dirty="0" smtClean="0"/>
              <a:t>Protection										</a:t>
            </a:r>
            <a:r>
              <a:rPr lang="en-US" sz="2000" dirty="0"/>
              <a:t> </a:t>
            </a:r>
            <a:r>
              <a:rPr lang="en-US" sz="2000" dirty="0" smtClean="0"/>
              <a:t> 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deter this security issue,                 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slide the arcadia door open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and insert a pan/round head screw            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in the upper track until the                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door can shut completely.                         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Additional locking hardware </a:t>
            </a:r>
          </a:p>
          <a:p>
            <a:pPr marL="0" indent="0">
              <a:buNone/>
            </a:pPr>
            <a:r>
              <a:rPr lang="en-US" sz="2000" dirty="0" smtClean="0"/>
              <a:t>is available at most home </a:t>
            </a:r>
          </a:p>
          <a:p>
            <a:pPr marL="0" indent="0">
              <a:buNone/>
            </a:pPr>
            <a:r>
              <a:rPr lang="en-US" sz="2000" dirty="0" smtClean="0"/>
              <a:t>repair stores.</a:t>
            </a:r>
            <a:endParaRPr lang="en-US" sz="2000" dirty="0"/>
          </a:p>
        </p:txBody>
      </p:sp>
      <p:sp>
        <p:nvSpPr>
          <p:cNvPr id="4" name="object 7"/>
          <p:cNvSpPr/>
          <p:nvPr/>
        </p:nvSpPr>
        <p:spPr>
          <a:xfrm>
            <a:off x="5675556" y="1585315"/>
            <a:ext cx="2010917" cy="434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13"/>
          <p:cNvSpPr/>
          <p:nvPr/>
        </p:nvSpPr>
        <p:spPr>
          <a:xfrm>
            <a:off x="5675556" y="2019654"/>
            <a:ext cx="2010917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14"/>
          <p:cNvSpPr/>
          <p:nvPr/>
        </p:nvSpPr>
        <p:spPr>
          <a:xfrm>
            <a:off x="6739557" y="2199024"/>
            <a:ext cx="1082802" cy="640080"/>
          </a:xfrm>
          <a:custGeom>
            <a:avLst/>
            <a:gdLst/>
            <a:ahLst/>
            <a:cxnLst/>
            <a:rect l="l" t="t" r="r" b="b"/>
            <a:pathLst>
              <a:path w="1082802" h="640080">
                <a:moveTo>
                  <a:pt x="196817" y="417409"/>
                </a:moveTo>
                <a:lnTo>
                  <a:pt x="195382" y="405717"/>
                </a:lnTo>
                <a:lnTo>
                  <a:pt x="189675" y="395160"/>
                </a:lnTo>
                <a:lnTo>
                  <a:pt x="179752" y="386957"/>
                </a:lnTo>
                <a:lnTo>
                  <a:pt x="168026" y="383499"/>
                </a:lnTo>
                <a:lnTo>
                  <a:pt x="156246" y="384658"/>
                </a:lnTo>
                <a:lnTo>
                  <a:pt x="145762" y="390049"/>
                </a:lnTo>
                <a:lnTo>
                  <a:pt x="137921" y="399288"/>
                </a:lnTo>
                <a:lnTo>
                  <a:pt x="0" y="637794"/>
                </a:lnTo>
                <a:lnTo>
                  <a:pt x="38861" y="638116"/>
                </a:lnTo>
                <a:lnTo>
                  <a:pt x="38861" y="578358"/>
                </a:lnTo>
                <a:lnTo>
                  <a:pt x="141337" y="519833"/>
                </a:lnTo>
                <a:lnTo>
                  <a:pt x="193925" y="429020"/>
                </a:lnTo>
                <a:lnTo>
                  <a:pt x="196817" y="417409"/>
                </a:lnTo>
                <a:close/>
              </a:path>
              <a:path w="1082802" h="640080">
                <a:moveTo>
                  <a:pt x="141337" y="519833"/>
                </a:moveTo>
                <a:lnTo>
                  <a:pt x="38861" y="578358"/>
                </a:lnTo>
                <a:lnTo>
                  <a:pt x="54863" y="606171"/>
                </a:lnTo>
                <a:lnTo>
                  <a:pt x="54863" y="574548"/>
                </a:lnTo>
                <a:lnTo>
                  <a:pt x="109435" y="574924"/>
                </a:lnTo>
                <a:lnTo>
                  <a:pt x="141337" y="519833"/>
                </a:lnTo>
                <a:close/>
              </a:path>
              <a:path w="1082802" h="640080">
                <a:moveTo>
                  <a:pt x="306215" y="600568"/>
                </a:moveTo>
                <a:lnTo>
                  <a:pt x="300202" y="588229"/>
                </a:lnTo>
                <a:lnTo>
                  <a:pt x="289625" y="579645"/>
                </a:lnTo>
                <a:lnTo>
                  <a:pt x="275843" y="576072"/>
                </a:lnTo>
                <a:lnTo>
                  <a:pt x="173428" y="575365"/>
                </a:lnTo>
                <a:lnTo>
                  <a:pt x="70865" y="633984"/>
                </a:lnTo>
                <a:lnTo>
                  <a:pt x="38861" y="578358"/>
                </a:lnTo>
                <a:lnTo>
                  <a:pt x="38861" y="638116"/>
                </a:lnTo>
                <a:lnTo>
                  <a:pt x="275081" y="640080"/>
                </a:lnTo>
                <a:lnTo>
                  <a:pt x="275843" y="640040"/>
                </a:lnTo>
                <a:lnTo>
                  <a:pt x="287861" y="637353"/>
                </a:lnTo>
                <a:lnTo>
                  <a:pt x="297745" y="629763"/>
                </a:lnTo>
                <a:lnTo>
                  <a:pt x="304235" y="617452"/>
                </a:lnTo>
                <a:lnTo>
                  <a:pt x="306215" y="600568"/>
                </a:lnTo>
                <a:close/>
              </a:path>
              <a:path w="1082802" h="640080">
                <a:moveTo>
                  <a:pt x="109435" y="574924"/>
                </a:moveTo>
                <a:lnTo>
                  <a:pt x="54863" y="574548"/>
                </a:lnTo>
                <a:lnTo>
                  <a:pt x="82295" y="621792"/>
                </a:lnTo>
                <a:lnTo>
                  <a:pt x="109435" y="574924"/>
                </a:lnTo>
                <a:close/>
              </a:path>
              <a:path w="1082802" h="640080">
                <a:moveTo>
                  <a:pt x="173428" y="575365"/>
                </a:moveTo>
                <a:lnTo>
                  <a:pt x="109435" y="574924"/>
                </a:lnTo>
                <a:lnTo>
                  <a:pt x="82295" y="621792"/>
                </a:lnTo>
                <a:lnTo>
                  <a:pt x="54863" y="574548"/>
                </a:lnTo>
                <a:lnTo>
                  <a:pt x="54863" y="606171"/>
                </a:lnTo>
                <a:lnTo>
                  <a:pt x="70865" y="633984"/>
                </a:lnTo>
                <a:lnTo>
                  <a:pt x="173428" y="575365"/>
                </a:lnTo>
                <a:close/>
              </a:path>
              <a:path w="1082802" h="640080">
                <a:moveTo>
                  <a:pt x="1082802" y="55625"/>
                </a:moveTo>
                <a:lnTo>
                  <a:pt x="1051560" y="0"/>
                </a:lnTo>
                <a:lnTo>
                  <a:pt x="141337" y="519833"/>
                </a:lnTo>
                <a:lnTo>
                  <a:pt x="109435" y="574924"/>
                </a:lnTo>
                <a:lnTo>
                  <a:pt x="173428" y="575365"/>
                </a:lnTo>
                <a:lnTo>
                  <a:pt x="1082802" y="55625"/>
                </a:lnTo>
                <a:close/>
              </a:path>
            </a:pathLst>
          </a:custGeom>
          <a:solidFill>
            <a:srgbClr val="010000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object 18"/>
          <p:cNvSpPr/>
          <p:nvPr/>
        </p:nvSpPr>
        <p:spPr>
          <a:xfrm>
            <a:off x="5675555" y="3003466"/>
            <a:ext cx="2010917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object 23"/>
          <p:cNvSpPr/>
          <p:nvPr/>
        </p:nvSpPr>
        <p:spPr>
          <a:xfrm>
            <a:off x="5675556" y="3962819"/>
            <a:ext cx="2010917" cy="5791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object 19"/>
          <p:cNvSpPr/>
          <p:nvPr/>
        </p:nvSpPr>
        <p:spPr>
          <a:xfrm>
            <a:off x="8002812" y="3704703"/>
            <a:ext cx="70853" cy="564641"/>
          </a:xfrm>
          <a:custGeom>
            <a:avLst/>
            <a:gdLst/>
            <a:ahLst/>
            <a:cxnLst/>
            <a:rect l="l" t="t" r="r" b="b"/>
            <a:pathLst>
              <a:path w="70853" h="564641">
                <a:moveTo>
                  <a:pt x="70853" y="564641"/>
                </a:moveTo>
                <a:lnTo>
                  <a:pt x="37338" y="0"/>
                </a:lnTo>
                <a:lnTo>
                  <a:pt x="0" y="2286"/>
                </a:lnTo>
                <a:lnTo>
                  <a:pt x="33039" y="564641"/>
                </a:lnTo>
                <a:lnTo>
                  <a:pt x="70853" y="564641"/>
                </a:lnTo>
                <a:close/>
              </a:path>
            </a:pathLst>
          </a:custGeom>
          <a:solidFill>
            <a:srgbClr val="010000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object 26"/>
          <p:cNvSpPr/>
          <p:nvPr/>
        </p:nvSpPr>
        <p:spPr>
          <a:xfrm>
            <a:off x="7988153" y="3982636"/>
            <a:ext cx="171024" cy="732282"/>
          </a:xfrm>
          <a:custGeom>
            <a:avLst/>
            <a:gdLst/>
            <a:ahLst/>
            <a:cxnLst/>
            <a:rect l="l" t="t" r="r" b="b"/>
            <a:pathLst>
              <a:path w="171024" h="732282">
                <a:moveTo>
                  <a:pt x="111585" y="697587"/>
                </a:moveTo>
                <a:lnTo>
                  <a:pt x="111585" y="693420"/>
                </a:lnTo>
                <a:lnTo>
                  <a:pt x="73485" y="695706"/>
                </a:lnTo>
                <a:lnTo>
                  <a:pt x="69505" y="627949"/>
                </a:lnTo>
                <a:lnTo>
                  <a:pt x="27779" y="567368"/>
                </a:lnTo>
                <a:lnTo>
                  <a:pt x="17011" y="566113"/>
                </a:lnTo>
                <a:lnTo>
                  <a:pt x="4296" y="572115"/>
                </a:lnTo>
                <a:lnTo>
                  <a:pt x="0" y="582979"/>
                </a:lnTo>
                <a:lnTo>
                  <a:pt x="3381" y="594360"/>
                </a:lnTo>
                <a:lnTo>
                  <a:pt x="94059" y="732282"/>
                </a:lnTo>
                <a:lnTo>
                  <a:pt x="111585" y="697587"/>
                </a:lnTo>
                <a:close/>
              </a:path>
              <a:path w="171024" h="732282">
                <a:moveTo>
                  <a:pt x="107365" y="622317"/>
                </a:moveTo>
                <a:lnTo>
                  <a:pt x="70425" y="0"/>
                </a:lnTo>
                <a:lnTo>
                  <a:pt x="32611" y="0"/>
                </a:lnTo>
                <a:lnTo>
                  <a:pt x="69505" y="627949"/>
                </a:lnTo>
                <a:lnTo>
                  <a:pt x="89614" y="657145"/>
                </a:lnTo>
                <a:lnTo>
                  <a:pt x="107365" y="622317"/>
                </a:lnTo>
                <a:close/>
              </a:path>
              <a:path w="171024" h="732282">
                <a:moveTo>
                  <a:pt x="89614" y="657145"/>
                </a:moveTo>
                <a:lnTo>
                  <a:pt x="69505" y="627949"/>
                </a:lnTo>
                <a:lnTo>
                  <a:pt x="73485" y="695706"/>
                </a:lnTo>
                <a:lnTo>
                  <a:pt x="75009" y="695614"/>
                </a:lnTo>
                <a:lnTo>
                  <a:pt x="75009" y="685800"/>
                </a:lnTo>
                <a:lnTo>
                  <a:pt x="89614" y="657145"/>
                </a:lnTo>
                <a:close/>
              </a:path>
              <a:path w="171024" h="732282">
                <a:moveTo>
                  <a:pt x="107775" y="683514"/>
                </a:moveTo>
                <a:lnTo>
                  <a:pt x="89614" y="657145"/>
                </a:lnTo>
                <a:lnTo>
                  <a:pt x="75009" y="685800"/>
                </a:lnTo>
                <a:lnTo>
                  <a:pt x="107775" y="683514"/>
                </a:lnTo>
                <a:close/>
              </a:path>
              <a:path w="171024" h="732282">
                <a:moveTo>
                  <a:pt x="107775" y="693648"/>
                </a:moveTo>
                <a:lnTo>
                  <a:pt x="107775" y="683514"/>
                </a:lnTo>
                <a:lnTo>
                  <a:pt x="75009" y="685800"/>
                </a:lnTo>
                <a:lnTo>
                  <a:pt x="75009" y="695614"/>
                </a:lnTo>
                <a:lnTo>
                  <a:pt x="107775" y="693648"/>
                </a:lnTo>
                <a:close/>
              </a:path>
              <a:path w="171024" h="732282">
                <a:moveTo>
                  <a:pt x="111585" y="693420"/>
                </a:moveTo>
                <a:lnTo>
                  <a:pt x="107365" y="622317"/>
                </a:lnTo>
                <a:lnTo>
                  <a:pt x="89614" y="657145"/>
                </a:lnTo>
                <a:lnTo>
                  <a:pt x="107775" y="683514"/>
                </a:lnTo>
                <a:lnTo>
                  <a:pt x="107775" y="693648"/>
                </a:lnTo>
                <a:lnTo>
                  <a:pt x="111585" y="693420"/>
                </a:lnTo>
                <a:close/>
              </a:path>
              <a:path w="171024" h="732282">
                <a:moveTo>
                  <a:pt x="171024" y="576036"/>
                </a:moveTo>
                <a:lnTo>
                  <a:pt x="167134" y="565893"/>
                </a:lnTo>
                <a:lnTo>
                  <a:pt x="155499" y="557680"/>
                </a:lnTo>
                <a:lnTo>
                  <a:pt x="143772" y="559287"/>
                </a:lnTo>
                <a:lnTo>
                  <a:pt x="135207" y="567690"/>
                </a:lnTo>
                <a:lnTo>
                  <a:pt x="107365" y="622317"/>
                </a:lnTo>
                <a:lnTo>
                  <a:pt x="111585" y="693420"/>
                </a:lnTo>
                <a:lnTo>
                  <a:pt x="111585" y="697587"/>
                </a:lnTo>
                <a:lnTo>
                  <a:pt x="168735" y="584454"/>
                </a:lnTo>
                <a:lnTo>
                  <a:pt x="171024" y="576036"/>
                </a:lnTo>
                <a:close/>
              </a:path>
            </a:pathLst>
          </a:custGeom>
          <a:solidFill>
            <a:srgbClr val="010000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object 24"/>
          <p:cNvSpPr/>
          <p:nvPr/>
        </p:nvSpPr>
        <p:spPr>
          <a:xfrm>
            <a:off x="7162800" y="4704559"/>
            <a:ext cx="1905000" cy="247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object 25"/>
          <p:cNvSpPr/>
          <p:nvPr/>
        </p:nvSpPr>
        <p:spPr>
          <a:xfrm>
            <a:off x="5128810" y="4694339"/>
            <a:ext cx="1905000" cy="2476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object 31"/>
          <p:cNvSpPr/>
          <p:nvPr/>
        </p:nvSpPr>
        <p:spPr>
          <a:xfrm>
            <a:off x="5128811" y="4941989"/>
            <a:ext cx="1904999" cy="9791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" name="object 38"/>
          <p:cNvSpPr/>
          <p:nvPr/>
        </p:nvSpPr>
        <p:spPr>
          <a:xfrm>
            <a:off x="5128811" y="5905538"/>
            <a:ext cx="1904999" cy="7162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5" name="object 30"/>
          <p:cNvSpPr/>
          <p:nvPr/>
        </p:nvSpPr>
        <p:spPr>
          <a:xfrm>
            <a:off x="7162800" y="4941989"/>
            <a:ext cx="1905000" cy="9791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6" name="object 37"/>
          <p:cNvSpPr/>
          <p:nvPr/>
        </p:nvSpPr>
        <p:spPr>
          <a:xfrm>
            <a:off x="7162800" y="5913925"/>
            <a:ext cx="1905000" cy="6781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18803" y="1575624"/>
            <a:ext cx="11675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ＭＳ Ｐゴシック" pitchFamily="34" charset="-128"/>
              </a:rPr>
              <a:t>Screw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ＭＳ Ｐゴシック" pitchFamily="34" charset="-128"/>
              </a:rPr>
              <a:t>In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ＭＳ Ｐゴシック" pitchFamily="34" charset="-128"/>
              </a:rPr>
              <a:t>u</a:t>
            </a:r>
            <a:r>
              <a:rPr 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ＭＳ Ｐゴシック" pitchFamily="34" charset="-128"/>
              </a:rPr>
              <a:t>pper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ＭＳ Ｐゴシック" pitchFamily="34" charset="-128"/>
              </a:rPr>
              <a:t>track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Arcadia/Sliding Glass Doors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sz="2000" b="1" dirty="0" smtClean="0"/>
              <a:t>Additional Options:</a:t>
            </a:r>
          </a:p>
          <a:p>
            <a:pPr marL="457200" indent="-457200">
              <a:buAutoNum type="alphaUcPeriod"/>
            </a:pPr>
            <a:endParaRPr lang="en-US" sz="2000" dirty="0" smtClean="0"/>
          </a:p>
          <a:p>
            <a:pPr marL="457200" indent="-457200">
              <a:buAutoNum type="alphaUcPeriod"/>
            </a:pPr>
            <a:r>
              <a:rPr lang="en-US" sz="2000" dirty="0" smtClean="0"/>
              <a:t>Thick dowel in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track.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B. 	Charlie Bar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C. 	Pins</a:t>
            </a:r>
            <a:endParaRPr lang="en-US" sz="2000" dirty="0"/>
          </a:p>
        </p:txBody>
      </p:sp>
      <p:sp>
        <p:nvSpPr>
          <p:cNvPr id="6" name="object 6"/>
          <p:cNvSpPr/>
          <p:nvPr/>
        </p:nvSpPr>
        <p:spPr>
          <a:xfrm>
            <a:off x="2810435" y="1578274"/>
            <a:ext cx="6247638" cy="358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object 12"/>
          <p:cNvSpPr/>
          <p:nvPr/>
        </p:nvSpPr>
        <p:spPr>
          <a:xfrm>
            <a:off x="2810435" y="1923732"/>
            <a:ext cx="6247638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object 16"/>
          <p:cNvSpPr/>
          <p:nvPr/>
        </p:nvSpPr>
        <p:spPr>
          <a:xfrm>
            <a:off x="2810435" y="2902902"/>
            <a:ext cx="6247638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object 20"/>
          <p:cNvSpPr/>
          <p:nvPr/>
        </p:nvSpPr>
        <p:spPr>
          <a:xfrm>
            <a:off x="2810435" y="3863181"/>
            <a:ext cx="6247638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object 24"/>
          <p:cNvSpPr/>
          <p:nvPr/>
        </p:nvSpPr>
        <p:spPr>
          <a:xfrm>
            <a:off x="2810435" y="4842351"/>
            <a:ext cx="6247638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object 29"/>
          <p:cNvSpPr/>
          <p:nvPr/>
        </p:nvSpPr>
        <p:spPr>
          <a:xfrm>
            <a:off x="2810435" y="5802630"/>
            <a:ext cx="6247638" cy="7543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607" y="1559859"/>
            <a:ext cx="3443372" cy="470888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CA2F7-410E-47A8-ADF1-638AE96AEEF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Ask, “What does the  exterior of </a:t>
            </a:r>
          </a:p>
          <a:p>
            <a:pPr marL="0" indent="0">
              <a:buNone/>
            </a:pPr>
            <a:r>
              <a:rPr lang="en-US" sz="2000" dirty="0" smtClean="0"/>
              <a:t>the property say to a criminal?”.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Keep property well maintained</a:t>
            </a:r>
          </a:p>
          <a:p>
            <a:pPr marL="0" indent="0">
              <a:buNone/>
            </a:pPr>
            <a:r>
              <a:rPr lang="en-US" sz="2000" dirty="0" smtClean="0"/>
              <a:t>to send the “right” message.</a:t>
            </a:r>
            <a:endParaRPr lang="en-US" sz="2000" dirty="0"/>
          </a:p>
        </p:txBody>
      </p:sp>
      <p:sp>
        <p:nvSpPr>
          <p:cNvPr id="4" name="object 11"/>
          <p:cNvSpPr/>
          <p:nvPr/>
        </p:nvSpPr>
        <p:spPr>
          <a:xfrm>
            <a:off x="4694816" y="1825214"/>
            <a:ext cx="4342638" cy="956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15"/>
          <p:cNvSpPr/>
          <p:nvPr/>
        </p:nvSpPr>
        <p:spPr>
          <a:xfrm>
            <a:off x="4694816" y="2781524"/>
            <a:ext cx="4342638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19"/>
          <p:cNvSpPr/>
          <p:nvPr/>
        </p:nvSpPr>
        <p:spPr>
          <a:xfrm>
            <a:off x="4694816" y="3760694"/>
            <a:ext cx="4342638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object 25"/>
          <p:cNvSpPr/>
          <p:nvPr/>
        </p:nvSpPr>
        <p:spPr>
          <a:xfrm>
            <a:off x="4694816" y="4722794"/>
            <a:ext cx="4342638" cy="342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Hardening</a:t>
            </a:r>
            <a:br>
              <a:rPr lang="en-US" dirty="0" smtClean="0"/>
            </a:br>
            <a:r>
              <a:rPr lang="en-US" dirty="0" smtClean="0"/>
              <a:t>4 D’s of CRIME PREVENTION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National Crime Prevention Institute (NCPI) teaches a theory of prevention call the Four D’s as follows: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Deny – the use or access to the criminal.</a:t>
            </a:r>
          </a:p>
          <a:p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Delay – methods used to slow down the criminal.</a:t>
            </a:r>
          </a:p>
          <a:p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Detect – the bad guys before or after the crime has been committed.</a:t>
            </a:r>
          </a:p>
          <a:p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Deter – the criminal from choosing one victim in favor of another.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Hardening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next few slides will give you more information on target hardening your property.  This includes door and window locks, signage used on the property and security lighting basics.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Hardening </a:t>
            </a:r>
            <a:br>
              <a:rPr lang="en-US" dirty="0" smtClean="0"/>
            </a:br>
            <a:r>
              <a:rPr lang="en-US" sz="2400" dirty="0" smtClean="0"/>
              <a:t>Safety vs. Security</a:t>
            </a:r>
            <a:endParaRPr lang="en-US" dirty="0"/>
          </a:p>
        </p:txBody>
      </p:sp>
      <p:sp>
        <p:nvSpPr>
          <p:cNvPr id="3" name="object 5"/>
          <p:cNvSpPr/>
          <p:nvPr/>
        </p:nvSpPr>
        <p:spPr>
          <a:xfrm>
            <a:off x="326852" y="1479176"/>
            <a:ext cx="8314181" cy="129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object 11"/>
          <p:cNvSpPr/>
          <p:nvPr/>
        </p:nvSpPr>
        <p:spPr>
          <a:xfrm>
            <a:off x="326851" y="1608716"/>
            <a:ext cx="8314181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15"/>
          <p:cNvSpPr/>
          <p:nvPr/>
        </p:nvSpPr>
        <p:spPr>
          <a:xfrm>
            <a:off x="326850" y="2587886"/>
            <a:ext cx="8314181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19"/>
          <p:cNvSpPr/>
          <p:nvPr/>
        </p:nvSpPr>
        <p:spPr>
          <a:xfrm>
            <a:off x="326852" y="3567056"/>
            <a:ext cx="8314181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object 23"/>
          <p:cNvSpPr/>
          <p:nvPr/>
        </p:nvSpPr>
        <p:spPr>
          <a:xfrm>
            <a:off x="326852" y="4546226"/>
            <a:ext cx="8314181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object 27"/>
          <p:cNvSpPr/>
          <p:nvPr/>
        </p:nvSpPr>
        <p:spPr>
          <a:xfrm>
            <a:off x="326849" y="5525396"/>
            <a:ext cx="8314181" cy="6781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CA2F7-410E-47A8-ADF1-638AE96AEEF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vs.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Safer because you have a gated community?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 smtClean="0"/>
              <a:t>Not necessarily!</a:t>
            </a:r>
            <a:endParaRPr lang="en-US" sz="2000" dirty="0" smtClean="0"/>
          </a:p>
          <a:p>
            <a:pPr marL="0" indent="0" algn="ctr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i="1" dirty="0" smtClean="0"/>
              <a:t>Security</a:t>
            </a:r>
            <a:r>
              <a:rPr lang="en-US" sz="2000" dirty="0" smtClean="0"/>
              <a:t> is a bout technical measures, like the strength of the locks on your doors and windows.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Safety </a:t>
            </a:r>
            <a:r>
              <a:rPr lang="en-US" sz="2000" dirty="0" smtClean="0"/>
              <a:t>is about the likelihood that you’ll actually suffer from some sort of attack.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Security measures like locking doors and windows, not leaving valuables in plain view etc. must be followed by your residents to help deter criminal activity.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Hardening</a:t>
            </a:r>
            <a:br>
              <a:rPr lang="en-US" dirty="0" smtClean="0"/>
            </a:br>
            <a:r>
              <a:rPr lang="en-US" dirty="0" smtClean="0"/>
              <a:t>Security devices</a:t>
            </a:r>
            <a:endParaRPr lang="en-US" dirty="0"/>
          </a:p>
        </p:txBody>
      </p:sp>
      <p:sp>
        <p:nvSpPr>
          <p:cNvPr id="3" name="object 10"/>
          <p:cNvSpPr/>
          <p:nvPr/>
        </p:nvSpPr>
        <p:spPr>
          <a:xfrm>
            <a:off x="2293461" y="2012576"/>
            <a:ext cx="3691890" cy="5753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object 14"/>
          <p:cNvSpPr/>
          <p:nvPr/>
        </p:nvSpPr>
        <p:spPr>
          <a:xfrm>
            <a:off x="2293461" y="2587885"/>
            <a:ext cx="3691890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18"/>
          <p:cNvSpPr/>
          <p:nvPr/>
        </p:nvSpPr>
        <p:spPr>
          <a:xfrm>
            <a:off x="2293461" y="3567055"/>
            <a:ext cx="369189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22"/>
          <p:cNvSpPr/>
          <p:nvPr/>
        </p:nvSpPr>
        <p:spPr>
          <a:xfrm>
            <a:off x="2293461" y="4546225"/>
            <a:ext cx="3691890" cy="9791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object 26"/>
          <p:cNvSpPr/>
          <p:nvPr/>
        </p:nvSpPr>
        <p:spPr>
          <a:xfrm>
            <a:off x="2293461" y="5525395"/>
            <a:ext cx="3691890" cy="2019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CA2F7-410E-47A8-ADF1-638AE96AEEF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doors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Solid core wood or metal.</a:t>
            </a:r>
          </a:p>
          <a:p>
            <a:pPr marL="0" indent="0">
              <a:buNone/>
            </a:pPr>
            <a:r>
              <a:rPr lang="en-US" sz="2000" dirty="0"/>
              <a:t>	T</a:t>
            </a:r>
            <a:r>
              <a:rPr lang="en-US" sz="2000" dirty="0" smtClean="0"/>
              <a:t>hey are much harder to kick open.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180 degree eye viewers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in all entry doors.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 smtClean="0"/>
              <a:t>Optional: Extra viewer at eye level </a:t>
            </a:r>
          </a:p>
          <a:p>
            <a:pPr marL="0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for children or handicap.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dirty="0" smtClean="0"/>
              <a:t>Hinge pins required for exterior </a:t>
            </a:r>
          </a:p>
          <a:p>
            <a:pPr marL="0" indent="0">
              <a:buNone/>
            </a:pPr>
            <a:r>
              <a:rPr lang="en-US" sz="2000" dirty="0" smtClean="0"/>
              <a:t>hinges. (Storage room doors)</a:t>
            </a:r>
            <a:endParaRPr lang="en-US" sz="2000" dirty="0"/>
          </a:p>
        </p:txBody>
      </p:sp>
      <p:sp>
        <p:nvSpPr>
          <p:cNvPr id="4" name="object 3"/>
          <p:cNvSpPr/>
          <p:nvPr/>
        </p:nvSpPr>
        <p:spPr>
          <a:xfrm>
            <a:off x="5847678" y="1306831"/>
            <a:ext cx="2993135" cy="2933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5847678" y="1600200"/>
            <a:ext cx="2993135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14"/>
          <p:cNvSpPr/>
          <p:nvPr/>
        </p:nvSpPr>
        <p:spPr>
          <a:xfrm>
            <a:off x="5847678" y="2579370"/>
            <a:ext cx="2993135" cy="5257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object 13"/>
          <p:cNvSpPr/>
          <p:nvPr/>
        </p:nvSpPr>
        <p:spPr>
          <a:xfrm>
            <a:off x="6477000" y="3200400"/>
            <a:ext cx="2079498" cy="1943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object 18"/>
          <p:cNvSpPr/>
          <p:nvPr/>
        </p:nvSpPr>
        <p:spPr>
          <a:xfrm>
            <a:off x="6477000" y="3394709"/>
            <a:ext cx="2079498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object 22"/>
          <p:cNvSpPr/>
          <p:nvPr/>
        </p:nvSpPr>
        <p:spPr>
          <a:xfrm>
            <a:off x="6477000" y="4373879"/>
            <a:ext cx="2079498" cy="5745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object 23"/>
          <p:cNvSpPr/>
          <p:nvPr/>
        </p:nvSpPr>
        <p:spPr>
          <a:xfrm>
            <a:off x="6705600" y="5181600"/>
            <a:ext cx="1762505" cy="1714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object 28"/>
          <p:cNvSpPr/>
          <p:nvPr/>
        </p:nvSpPr>
        <p:spPr>
          <a:xfrm>
            <a:off x="6705600" y="5353050"/>
            <a:ext cx="1762505" cy="9791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object 32"/>
          <p:cNvSpPr/>
          <p:nvPr/>
        </p:nvSpPr>
        <p:spPr>
          <a:xfrm>
            <a:off x="6705600" y="6332220"/>
            <a:ext cx="1762505" cy="61188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Doors &amp; </a:t>
            </a:r>
            <a:r>
              <a:rPr lang="en-US" dirty="0"/>
              <a:t>L</a:t>
            </a:r>
            <a:r>
              <a:rPr lang="en-US" dirty="0" smtClean="0"/>
              <a:t>ocks (dead bolts)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3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Single cylinder metal dead</a:t>
            </a:r>
          </a:p>
          <a:p>
            <a:pPr marL="0" indent="0">
              <a:buNone/>
            </a:pPr>
            <a:r>
              <a:rPr lang="en-US" sz="2000" dirty="0" smtClean="0"/>
              <a:t>bolts on all single entry doors</a:t>
            </a:r>
          </a:p>
          <a:p>
            <a:pPr marL="0" indent="0">
              <a:buNone/>
            </a:pPr>
            <a:r>
              <a:rPr lang="en-US" sz="2000" dirty="0" smtClean="0"/>
              <a:t>(with a 1 inch-throw)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1”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Anti-wrench collar                                       throw</a:t>
            </a:r>
            <a:endParaRPr lang="en-US" sz="2000" dirty="0"/>
          </a:p>
        </p:txBody>
      </p:sp>
      <p:sp>
        <p:nvSpPr>
          <p:cNvPr id="4" name="object 6"/>
          <p:cNvSpPr/>
          <p:nvPr/>
        </p:nvSpPr>
        <p:spPr>
          <a:xfrm>
            <a:off x="6401562" y="1394461"/>
            <a:ext cx="2742438" cy="510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object 12"/>
          <p:cNvSpPr/>
          <p:nvPr/>
        </p:nvSpPr>
        <p:spPr>
          <a:xfrm>
            <a:off x="6401562" y="1893568"/>
            <a:ext cx="2742438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object 20"/>
          <p:cNvSpPr/>
          <p:nvPr/>
        </p:nvSpPr>
        <p:spPr>
          <a:xfrm>
            <a:off x="6401562" y="2872738"/>
            <a:ext cx="2742438" cy="5295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object 22"/>
          <p:cNvSpPr/>
          <p:nvPr/>
        </p:nvSpPr>
        <p:spPr>
          <a:xfrm>
            <a:off x="183777" y="3911301"/>
            <a:ext cx="2894838" cy="182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object 29"/>
          <p:cNvSpPr/>
          <p:nvPr/>
        </p:nvSpPr>
        <p:spPr>
          <a:xfrm>
            <a:off x="183777" y="4094180"/>
            <a:ext cx="2894838" cy="979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object 35"/>
          <p:cNvSpPr/>
          <p:nvPr/>
        </p:nvSpPr>
        <p:spPr>
          <a:xfrm>
            <a:off x="183777" y="5073350"/>
            <a:ext cx="2894838" cy="9791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object 41"/>
          <p:cNvSpPr/>
          <p:nvPr/>
        </p:nvSpPr>
        <p:spPr>
          <a:xfrm>
            <a:off x="183777" y="6040100"/>
            <a:ext cx="2894838" cy="7543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" name="object 21"/>
          <p:cNvSpPr/>
          <p:nvPr/>
        </p:nvSpPr>
        <p:spPr>
          <a:xfrm>
            <a:off x="3246295" y="3911301"/>
            <a:ext cx="2894838" cy="1828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5" name="object 28"/>
          <p:cNvSpPr/>
          <p:nvPr/>
        </p:nvSpPr>
        <p:spPr>
          <a:xfrm>
            <a:off x="3246295" y="4094181"/>
            <a:ext cx="2894838" cy="97916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6" name="object 34"/>
          <p:cNvSpPr/>
          <p:nvPr/>
        </p:nvSpPr>
        <p:spPr>
          <a:xfrm>
            <a:off x="3249675" y="5073350"/>
            <a:ext cx="2894838" cy="9791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7" name="object 40"/>
          <p:cNvSpPr/>
          <p:nvPr/>
        </p:nvSpPr>
        <p:spPr>
          <a:xfrm>
            <a:off x="3253055" y="6052520"/>
            <a:ext cx="2894838" cy="7543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55851" y="3403469"/>
            <a:ext cx="11929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ＭＳ Ｐゴシック" pitchFamily="34" charset="-128"/>
              </a:rPr>
              <a:t>Anti- </a:t>
            </a:r>
            <a:endParaRPr lang="en-US" sz="2000" dirty="0">
              <a:solidFill>
                <a:prstClr val="white"/>
              </a:solidFill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ＭＳ Ｐゴシック" pitchFamily="34" charset="-128"/>
              </a:rPr>
              <a:t>wrench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ＭＳ Ｐゴシック" pitchFamily="34" charset="-128"/>
              </a:rPr>
              <a:t>collar</a:t>
            </a:r>
            <a:endParaRPr lang="en-US" sz="2000" dirty="0">
              <a:solidFill>
                <a:prstClr val="white"/>
              </a:solidFill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7928386" y="2665093"/>
            <a:ext cx="441063" cy="90644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141133" y="2383153"/>
            <a:ext cx="431789" cy="4895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Doors &amp; Locks (strike plate)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423564" cy="4871964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Security strike plates are</a:t>
            </a:r>
          </a:p>
          <a:p>
            <a:pPr marL="0" indent="0">
              <a:buNone/>
            </a:pPr>
            <a:r>
              <a:rPr lang="en-US" sz="2000" dirty="0"/>
              <a:t>r</a:t>
            </a:r>
            <a:r>
              <a:rPr lang="en-US" sz="2000" dirty="0" smtClean="0"/>
              <a:t>ecommended on all entry</a:t>
            </a:r>
          </a:p>
          <a:p>
            <a:pPr marL="0" indent="0">
              <a:buNone/>
            </a:pPr>
            <a:r>
              <a:rPr lang="en-US" sz="2000" dirty="0"/>
              <a:t>d</a:t>
            </a:r>
            <a:r>
              <a:rPr lang="en-US" sz="2000" dirty="0" smtClean="0"/>
              <a:t>oors (4-screws)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 inch minimum length screws </a:t>
            </a:r>
          </a:p>
          <a:p>
            <a:pPr marL="0" indent="0">
              <a:buNone/>
            </a:pPr>
            <a:r>
              <a:rPr lang="en-US" sz="2000" dirty="0" smtClean="0"/>
              <a:t>are required in strike plates. </a:t>
            </a:r>
          </a:p>
          <a:p>
            <a:pPr marL="0" indent="0">
              <a:buNone/>
            </a:pPr>
            <a:r>
              <a:rPr lang="en-US" sz="2000" dirty="0" smtClean="0"/>
              <a:t>Where construction permits </a:t>
            </a:r>
          </a:p>
          <a:p>
            <a:pPr marL="0" indent="0">
              <a:buNone/>
            </a:pPr>
            <a:r>
              <a:rPr lang="en-US" sz="2000" dirty="0" smtClean="0"/>
              <a:t>and not required for metal</a:t>
            </a:r>
          </a:p>
          <a:p>
            <a:pPr marL="0" indent="0">
              <a:buNone/>
            </a:pPr>
            <a:r>
              <a:rPr lang="en-US" sz="2000" dirty="0" smtClean="0"/>
              <a:t>frames.</a:t>
            </a:r>
            <a:endParaRPr lang="en-US" sz="2000" dirty="0"/>
          </a:p>
        </p:txBody>
      </p:sp>
      <p:sp>
        <p:nvSpPr>
          <p:cNvPr id="9" name="object 6"/>
          <p:cNvSpPr/>
          <p:nvPr/>
        </p:nvSpPr>
        <p:spPr>
          <a:xfrm>
            <a:off x="6324600" y="1724809"/>
            <a:ext cx="2125979" cy="28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object 12"/>
          <p:cNvSpPr/>
          <p:nvPr/>
        </p:nvSpPr>
        <p:spPr>
          <a:xfrm>
            <a:off x="6324600" y="2006748"/>
            <a:ext cx="2125979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object 16"/>
          <p:cNvSpPr/>
          <p:nvPr/>
        </p:nvSpPr>
        <p:spPr>
          <a:xfrm>
            <a:off x="6324600" y="2985918"/>
            <a:ext cx="2125979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object 21"/>
          <p:cNvSpPr/>
          <p:nvPr/>
        </p:nvSpPr>
        <p:spPr>
          <a:xfrm>
            <a:off x="6324600" y="3965088"/>
            <a:ext cx="2125979" cy="1219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object 20"/>
          <p:cNvSpPr/>
          <p:nvPr/>
        </p:nvSpPr>
        <p:spPr>
          <a:xfrm>
            <a:off x="5943600" y="4407683"/>
            <a:ext cx="2743200" cy="476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" name="object 25"/>
          <p:cNvSpPr/>
          <p:nvPr/>
        </p:nvSpPr>
        <p:spPr>
          <a:xfrm>
            <a:off x="5943600" y="4883933"/>
            <a:ext cx="2743199" cy="9791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5" name="object 31"/>
          <p:cNvSpPr/>
          <p:nvPr/>
        </p:nvSpPr>
        <p:spPr>
          <a:xfrm>
            <a:off x="5943601" y="5863103"/>
            <a:ext cx="2743199" cy="2324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34641" y="6072054"/>
            <a:ext cx="4009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Century Gothic" panose="020B0502020202020204" pitchFamily="34" charset="0"/>
                <a:ea typeface="ＭＳ Ｐゴシック" pitchFamily="34" charset="-128"/>
              </a:rPr>
              <a:t>2 inch minimum length screws 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2BCE-5EB1-4AEE-9C19-939BDAF924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plorer_PowerPoint">
  <a:themeElements>
    <a:clrScheme name="Marana custom theme 4">
      <a:dk1>
        <a:sysClr val="windowText" lastClr="000000"/>
      </a:dk1>
      <a:lt1>
        <a:sysClr val="window" lastClr="FFFFFF"/>
      </a:lt1>
      <a:dk2>
        <a:srgbClr val="00464D"/>
      </a:dk2>
      <a:lt2>
        <a:srgbClr val="ACB9CA"/>
      </a:lt2>
      <a:accent1>
        <a:srgbClr val="5BACDF"/>
      </a:accent1>
      <a:accent2>
        <a:srgbClr val="C0122A"/>
      </a:accent2>
      <a:accent3>
        <a:srgbClr val="6EA644"/>
      </a:accent3>
      <a:accent4>
        <a:srgbClr val="622D6E"/>
      </a:accent4>
      <a:accent5>
        <a:srgbClr val="008C9A"/>
      </a:accent5>
      <a:accent6>
        <a:srgbClr val="DF6F1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On-screen Show (4:3)</PresentationFormat>
  <Paragraphs>179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Explorer_PowerPoint</vt:lpstr>
      <vt:lpstr>Target Hardening 4 D’s of CRIME PREVENTION</vt:lpstr>
      <vt:lpstr>Target Hardening 4 D’s of CRIME PREVENTION </vt:lpstr>
      <vt:lpstr>Target Hardening</vt:lpstr>
      <vt:lpstr>Target Hardening  Safety vs. Security</vt:lpstr>
      <vt:lpstr>Safety vs. Security</vt:lpstr>
      <vt:lpstr>Target Hardening Security devices</vt:lpstr>
      <vt:lpstr>Exterior doors</vt:lpstr>
      <vt:lpstr>Doors &amp; Locks (dead bolts)</vt:lpstr>
      <vt:lpstr>Doors &amp; Locks (strike plate)</vt:lpstr>
      <vt:lpstr>Doors &amp; Locks</vt:lpstr>
      <vt:lpstr>Windows</vt:lpstr>
      <vt:lpstr>Windows Some ways to secure them: Lift &amp; Slide Protection</vt:lpstr>
      <vt:lpstr>Arcadia/Sliding Glass Doors</vt:lpstr>
      <vt:lpstr>Arcadia/Sliding Glass Doors </vt:lpstr>
      <vt:lpstr>Arcadia/Sliding Glass Doors</vt:lpstr>
      <vt:lpstr>Maintenance</vt:lpstr>
      <vt:lpstr>Maintenance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Hardening 4 D’s of CRIME PREVENTION</dc:title>
  <dc:creator>Thomas Cox</dc:creator>
  <cp:lastModifiedBy>Thomas Cox</cp:lastModifiedBy>
  <cp:revision>1</cp:revision>
  <dcterms:created xsi:type="dcterms:W3CDTF">2017-02-23T16:45:11Z</dcterms:created>
  <dcterms:modified xsi:type="dcterms:W3CDTF">2017-02-23T16:45:41Z</dcterms:modified>
</cp:coreProperties>
</file>