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2E3E-EE61-4867-BDDB-52D04530E85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DCD8-79D3-4431-995F-19C895C7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E7AB7-0DD5-4510-9A4E-2CFDE4AC0DD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9/22/2014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46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0" descr="Logo-revers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153988"/>
            <a:ext cx="13001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8770"/>
            <a:ext cx="8001000" cy="156571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84483"/>
            <a:ext cx="6400800" cy="1656912"/>
          </a:xfrm>
        </p:spPr>
        <p:txBody>
          <a:bodyPr/>
          <a:lstStyle>
            <a:lvl1pPr marL="0" indent="0" algn="r">
              <a:buNone/>
              <a:defRPr>
                <a:solidFill>
                  <a:srgbClr val="7C92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F3AA-D67F-4F2F-A13A-47AAB95D2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3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4E3A-5A96-4407-9A4A-2E36E7BF7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5FDB-3DB5-4AEB-A899-E24A5908F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2BCE-5EB1-4AEE-9C19-939BDAF92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2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A81-0718-4AA9-B4EA-238A0E78C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26D4-E6B7-4083-B5DB-93E71798B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3B26-32FE-4138-9572-0B472BE0F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1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A2F7-410E-47A8-ADF1-638AE96AE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53E1-1A6D-41D7-9634-3976EF3B6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8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D527-4C75-4B6D-B704-1905D1134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E37E-F360-41CE-A747-E001FB530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8C9A"/>
              </a:gs>
              <a:gs pos="86000">
                <a:srgbClr val="00464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46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644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7657C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9/24/2014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C929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C929E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E4F955-C235-45AA-8137-856EF2BA6E1E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pic>
        <p:nvPicPr>
          <p:cNvPr id="1033" name="Picture 13" descr="Logo-reverse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4463"/>
            <a:ext cx="10382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2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/>
          <a:ea typeface="ＭＳ Ｐゴシック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Century Gothic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  <a:cs typeface="Cambria"/>
              </a:rPr>
              <a:t>Access</a:t>
            </a:r>
            <a:r>
              <a:rPr lang="en-US" spc="-15" dirty="0" smtClean="0">
                <a:latin typeface="Century Gothic" panose="020B0502020202020204" pitchFamily="34" charset="0"/>
                <a:cs typeface="Cambria"/>
              </a:rPr>
              <a:t> </a:t>
            </a:r>
            <a:r>
              <a:rPr lang="en-US" spc="0" dirty="0" smtClean="0">
                <a:latin typeface="Century Gothic" panose="020B0502020202020204" pitchFamily="34" charset="0"/>
                <a:cs typeface="Cambria"/>
              </a:rPr>
              <a:t>Control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8699" cy="5018964"/>
          </a:xfrm>
        </p:spPr>
        <p:txBody>
          <a:bodyPr/>
          <a:lstStyle/>
          <a:p>
            <a:pPr marL="12700" marR="473075" indent="0">
              <a:buClr>
                <a:srgbClr val="010000"/>
              </a:buClr>
              <a:buNone/>
              <a:tabLst>
                <a:tab pos="354965" algn="l"/>
              </a:tabLst>
            </a:pPr>
            <a:endParaRPr lang="en-US" sz="2000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 marL="12700" marR="473075" indent="0">
              <a:buClr>
                <a:srgbClr val="010000"/>
              </a:buClr>
              <a:buNone/>
              <a:tabLst>
                <a:tab pos="35496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L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imit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th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numbe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r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of entrance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</a:t>
            </a:r>
            <a:r>
              <a:rPr lang="en-US" sz="2000" spc="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an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exit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</a:t>
            </a:r>
            <a:r>
              <a:rPr lang="en-US" sz="2000" spc="1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n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a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property.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>
              <a:lnSpc>
                <a:spcPts val="700"/>
              </a:lnSpc>
              <a:spcBef>
                <a:spcPts val="27"/>
              </a:spcBef>
              <a:buClr>
                <a:srgbClr val="010000"/>
              </a:buClr>
              <a:buFont typeface="Cambria"/>
              <a:buChar char="•"/>
            </a:pP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ts val="1000"/>
              </a:lnSpc>
              <a:buClr>
                <a:srgbClr val="010000"/>
              </a:buClr>
              <a:buFont typeface="Cambria"/>
              <a:buChar char="•"/>
            </a:pP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2700" marR="33020" indent="0">
              <a:buClr>
                <a:srgbClr val="010000"/>
              </a:buClr>
              <a:buNone/>
              <a:tabLst>
                <a:tab pos="35496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Is a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metho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f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guidin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g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people 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an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1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fro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m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a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spac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2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by the effecti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ve</a:t>
            </a:r>
            <a:r>
              <a:rPr lang="en-US" sz="2000" spc="1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use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f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he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entr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y‐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exi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point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</a:t>
            </a:r>
            <a:r>
              <a:rPr lang="en-US" sz="2000" spc="1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minimize uncontrolle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movement.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>
              <a:lnSpc>
                <a:spcPts val="700"/>
              </a:lnSpc>
              <a:spcBef>
                <a:spcPts val="27"/>
              </a:spcBef>
              <a:buClr>
                <a:srgbClr val="010000"/>
              </a:buClr>
              <a:buFont typeface="Cambria"/>
              <a:buChar char="•"/>
            </a:pP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ts val="1000"/>
              </a:lnSpc>
              <a:buClr>
                <a:srgbClr val="010000"/>
              </a:buClr>
              <a:buFont typeface="Cambria"/>
              <a:buChar char="•"/>
            </a:pP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2700" marR="12700" indent="0">
              <a:buClr>
                <a:srgbClr val="010000"/>
              </a:buClr>
              <a:buNone/>
              <a:tabLst>
                <a:tab pos="354965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Uses adde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barrier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such as fencing,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gates or landscape</a:t>
            </a:r>
            <a:r>
              <a:rPr lang="en-US" sz="2000" spc="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to control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a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ccess</a:t>
            </a:r>
            <a:r>
              <a:rPr lang="en-US" sz="2000" spc="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n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th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property.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14" y="4265471"/>
            <a:ext cx="3530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14" y="3290746"/>
            <a:ext cx="35306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14" y="2638283"/>
            <a:ext cx="35306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C.P.T.E.D. to Landscape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139"/>
            <a:ext cx="8229600" cy="51340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Plant Placement…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Protect/defend vulnerable areas with a thorny plant under a window (i.e., bougainvillea)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Consider plant size at maturity:</a:t>
            </a:r>
          </a:p>
          <a:p>
            <a:pPr marL="0" indent="0">
              <a:buNone/>
            </a:pPr>
            <a:r>
              <a:rPr lang="en-US" sz="2000" dirty="0" smtClean="0"/>
              <a:t>		-Will it interfere with visibility? Big, bushy shrubs 			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Create hiding places and block views.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-Will it interfere with lighting? Trees are often planted next to light poles and, at maturity, the tree blocks the light, creating a shadowy or dark area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i="1" dirty="0" smtClean="0"/>
              <a:t>Look at the following slides to see what we mean.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4087"/>
          </a:xfrm>
        </p:spPr>
        <p:txBody>
          <a:bodyPr/>
          <a:lstStyle/>
          <a:p>
            <a:pPr marL="5308600" marR="95250" indent="0">
              <a:lnSpc>
                <a:spcPct val="100000"/>
              </a:lnSpc>
              <a:buNone/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spc="-6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rg</a:t>
            </a:r>
            <a:r>
              <a:rPr lang="en-US" sz="2000" spc="-4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wn </a:t>
            </a:r>
            <a:r>
              <a:rPr lang="en-US" sz="2000" spc="-6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ge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ta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on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i</a:t>
            </a:r>
            <a:r>
              <a:rPr lang="en-US" sz="2000" spc="-6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vi</a:t>
            </a:r>
            <a:r>
              <a:rPr lang="en-US" sz="2000" spc="-3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es crime!</a:t>
            </a:r>
          </a:p>
          <a:p>
            <a:pPr>
              <a:lnSpc>
                <a:spcPts val="700"/>
              </a:lnSpc>
              <a:spcBef>
                <a:spcPts val="19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308600" marR="12700" indent="0">
              <a:lnSpc>
                <a:spcPct val="100000"/>
              </a:lnSpc>
              <a:buNone/>
            </a:pP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C</a:t>
            </a:r>
            <a:r>
              <a:rPr lang="en-US" sz="2000" spc="-4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</a:t>
            </a:r>
            <a:r>
              <a:rPr lang="en-US" sz="2000" spc="-3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es</a:t>
            </a:r>
            <a:r>
              <a:rPr lang="en-US" sz="20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da</a:t>
            </a:r>
            <a:r>
              <a:rPr lang="en-US" sz="2000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k,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shade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a</a:t>
            </a:r>
            <a:r>
              <a:rPr lang="en-US" sz="2000" spc="-4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as!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5308600" marR="783590" indent="0" algn="r">
              <a:buNone/>
            </a:pPr>
            <a:endParaRPr lang="en-US" sz="2000" spc="-55" dirty="0" smtClean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5308600" marR="783590" indent="0" algn="r">
              <a:buNone/>
            </a:pPr>
            <a:r>
              <a:rPr lang="en-US" sz="2000" spc="-5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duces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visibility!</a:t>
            </a:r>
          </a:p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spcBef>
                <a:spcPts val="25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marR="560070" indent="0">
              <a:lnSpc>
                <a:spcPct val="100000"/>
              </a:lnSpc>
              <a:buNone/>
            </a:pP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Loo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k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ho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w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dar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k</a:t>
            </a:r>
            <a:r>
              <a:rPr lang="en-US" sz="2000" spc="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s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spac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e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s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durin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lang="en-US" sz="2000" spc="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lang="en-US" sz="2000" spc="-2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200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yligh</a:t>
            </a:r>
            <a:r>
              <a:rPr lang="en-US" sz="2000" spc="-1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, imagine</a:t>
            </a:r>
            <a:r>
              <a:rPr lang="en-US" sz="2000" spc="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how dark it will be at night!</a:t>
            </a:r>
          </a:p>
          <a:p>
            <a:endParaRPr lang="en-US" dirty="0"/>
          </a:p>
        </p:txBody>
      </p:sp>
      <p:sp>
        <p:nvSpPr>
          <p:cNvPr id="4" name="object 6"/>
          <p:cNvSpPr/>
          <p:nvPr/>
        </p:nvSpPr>
        <p:spPr>
          <a:xfrm>
            <a:off x="240255" y="1600200"/>
            <a:ext cx="5334462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5" y="2263139"/>
            <a:ext cx="5334462" cy="981541"/>
          </a:xfrm>
          <a:prstGeom prst="rect">
            <a:avLst/>
          </a:prstGeom>
        </p:spPr>
      </p:pic>
      <p:sp>
        <p:nvSpPr>
          <p:cNvPr id="6" name="object 16"/>
          <p:cNvSpPr/>
          <p:nvPr/>
        </p:nvSpPr>
        <p:spPr>
          <a:xfrm>
            <a:off x="240255" y="3244680"/>
            <a:ext cx="5334000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20"/>
          <p:cNvSpPr/>
          <p:nvPr/>
        </p:nvSpPr>
        <p:spPr>
          <a:xfrm>
            <a:off x="240717" y="4223850"/>
            <a:ext cx="53340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24"/>
          <p:cNvSpPr/>
          <p:nvPr/>
        </p:nvSpPr>
        <p:spPr>
          <a:xfrm>
            <a:off x="240717" y="5205391"/>
            <a:ext cx="5334000" cy="40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Poor Landscaping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Good Landscaping</a:t>
            </a:r>
            <a:endParaRPr lang="en-US" sz="2000" dirty="0"/>
          </a:p>
        </p:txBody>
      </p:sp>
      <p:sp>
        <p:nvSpPr>
          <p:cNvPr id="5" name="object 13"/>
          <p:cNvSpPr/>
          <p:nvPr/>
        </p:nvSpPr>
        <p:spPr>
          <a:xfrm>
            <a:off x="457200" y="2229522"/>
            <a:ext cx="8229600" cy="422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17"/>
          <p:cNvSpPr/>
          <p:nvPr/>
        </p:nvSpPr>
        <p:spPr>
          <a:xfrm>
            <a:off x="457200" y="2652431"/>
            <a:ext cx="823072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21"/>
          <p:cNvSpPr/>
          <p:nvPr/>
        </p:nvSpPr>
        <p:spPr>
          <a:xfrm>
            <a:off x="457200" y="3631601"/>
            <a:ext cx="8230720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25"/>
          <p:cNvSpPr/>
          <p:nvPr/>
        </p:nvSpPr>
        <p:spPr>
          <a:xfrm>
            <a:off x="457200" y="4610771"/>
            <a:ext cx="8230720" cy="935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926D4-E6B7-4083-B5DB-93E71798B9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Poor Landscaping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Good Landscaping</a:t>
            </a:r>
            <a:endParaRPr lang="en-US" sz="2000" dirty="0"/>
          </a:p>
        </p:txBody>
      </p:sp>
      <p:sp>
        <p:nvSpPr>
          <p:cNvPr id="5" name="object 13"/>
          <p:cNvSpPr/>
          <p:nvPr/>
        </p:nvSpPr>
        <p:spPr>
          <a:xfrm>
            <a:off x="305562" y="2285103"/>
            <a:ext cx="4342638" cy="270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18"/>
          <p:cNvSpPr/>
          <p:nvPr/>
        </p:nvSpPr>
        <p:spPr>
          <a:xfrm>
            <a:off x="305562" y="2555612"/>
            <a:ext cx="4342638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23"/>
          <p:cNvSpPr/>
          <p:nvPr/>
        </p:nvSpPr>
        <p:spPr>
          <a:xfrm>
            <a:off x="305562" y="3534782"/>
            <a:ext cx="4342638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28"/>
          <p:cNvSpPr/>
          <p:nvPr/>
        </p:nvSpPr>
        <p:spPr>
          <a:xfrm>
            <a:off x="305181" y="4513952"/>
            <a:ext cx="4342638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object 14"/>
          <p:cNvSpPr/>
          <p:nvPr/>
        </p:nvSpPr>
        <p:spPr>
          <a:xfrm>
            <a:off x="4648200" y="2285103"/>
            <a:ext cx="4267200" cy="270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4648200" y="2555612"/>
            <a:ext cx="4267200" cy="979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object 24"/>
          <p:cNvSpPr/>
          <p:nvPr/>
        </p:nvSpPr>
        <p:spPr>
          <a:xfrm>
            <a:off x="4648200" y="3534782"/>
            <a:ext cx="4267200" cy="979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" name="object 29"/>
          <p:cNvSpPr/>
          <p:nvPr/>
        </p:nvSpPr>
        <p:spPr>
          <a:xfrm>
            <a:off x="4647438" y="4513952"/>
            <a:ext cx="426719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926D4-E6B7-4083-B5DB-93E71798B9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Landscaping</a:t>
            </a:r>
            <a:br>
              <a:rPr lang="en-US" dirty="0" smtClean="0"/>
            </a:br>
            <a:r>
              <a:rPr lang="en-US" dirty="0" smtClean="0"/>
              <a:t>River Rock vs. Gravel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1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River rock can be used as a burglary tool.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Remove river rock from areas with glass windows and doors.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Smaller gravel is a crime deterrent.</a:t>
            </a:r>
          </a:p>
          <a:p>
            <a:pPr marL="0" indent="0">
              <a:buNone/>
            </a:pPr>
            <a:r>
              <a:rPr lang="en-US" sz="2000" dirty="0" smtClean="0"/>
              <a:t>It crunches when walked on.</a:t>
            </a:r>
            <a:endParaRPr lang="en-US" sz="2000" dirty="0"/>
          </a:p>
        </p:txBody>
      </p:sp>
      <p:sp>
        <p:nvSpPr>
          <p:cNvPr id="5" name="object 6"/>
          <p:cNvSpPr/>
          <p:nvPr/>
        </p:nvSpPr>
        <p:spPr>
          <a:xfrm>
            <a:off x="433579" y="1600200"/>
            <a:ext cx="4062221" cy="35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12"/>
          <p:cNvSpPr/>
          <p:nvPr/>
        </p:nvSpPr>
        <p:spPr>
          <a:xfrm>
            <a:off x="433578" y="1958339"/>
            <a:ext cx="4062221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16"/>
          <p:cNvSpPr/>
          <p:nvPr/>
        </p:nvSpPr>
        <p:spPr>
          <a:xfrm>
            <a:off x="433579" y="2937509"/>
            <a:ext cx="4062221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22"/>
          <p:cNvSpPr/>
          <p:nvPr/>
        </p:nvSpPr>
        <p:spPr>
          <a:xfrm>
            <a:off x="433579" y="3916679"/>
            <a:ext cx="4062221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object 17"/>
          <p:cNvSpPr/>
          <p:nvPr/>
        </p:nvSpPr>
        <p:spPr>
          <a:xfrm>
            <a:off x="4810506" y="3335654"/>
            <a:ext cx="4028694" cy="18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" name="object 23"/>
          <p:cNvSpPr/>
          <p:nvPr/>
        </p:nvSpPr>
        <p:spPr>
          <a:xfrm>
            <a:off x="4810506" y="3518533"/>
            <a:ext cx="4028694" cy="979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object 27"/>
          <p:cNvSpPr/>
          <p:nvPr/>
        </p:nvSpPr>
        <p:spPr>
          <a:xfrm>
            <a:off x="4810506" y="4497703"/>
            <a:ext cx="4028694" cy="979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" name="object 32"/>
          <p:cNvSpPr/>
          <p:nvPr/>
        </p:nvSpPr>
        <p:spPr>
          <a:xfrm>
            <a:off x="4820412" y="5476873"/>
            <a:ext cx="4028694" cy="563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926D4-E6B7-4083-B5DB-93E71798B9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plant maintenance!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As you saw on the previous slides, maintenance </a:t>
            </a:r>
          </a:p>
          <a:p>
            <a:pPr marL="0" indent="0">
              <a:buNone/>
            </a:pPr>
            <a:r>
              <a:rPr lang="en-US" sz="2000" dirty="0" smtClean="0"/>
              <a:t>of the landscaping is important to the overall </a:t>
            </a:r>
          </a:p>
          <a:p>
            <a:pPr marL="0" indent="0">
              <a:buNone/>
            </a:pPr>
            <a:r>
              <a:rPr lang="en-US" sz="2000" dirty="0" smtClean="0"/>
              <a:t>look of the property.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Maintain a 3’ to 7’ window of visibility!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Trim trees up to 7 feet from the ground  and shrubs down to 3 feet maximum height.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All shrubs should be kept trimmed 6” below all window lines.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Don’t allow plants to become hiding places.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Well maintained landscaping sends the message that you respect your property and expect others to respect it also.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object 9"/>
          <p:cNvSpPr/>
          <p:nvPr/>
        </p:nvSpPr>
        <p:spPr>
          <a:xfrm>
            <a:off x="7598670" y="1430020"/>
            <a:ext cx="1285563" cy="991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object 15"/>
          <p:cNvSpPr/>
          <p:nvPr/>
        </p:nvSpPr>
        <p:spPr>
          <a:xfrm>
            <a:off x="7158901" y="2409189"/>
            <a:ext cx="1626616" cy="89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Hardening….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372" y="1600200"/>
            <a:ext cx="7460428" cy="4525963"/>
          </a:xfrm>
        </p:spPr>
        <p:txBody>
          <a:bodyPr/>
          <a:lstStyle/>
          <a:p>
            <a:pPr marL="1270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000" b="1" spc="-5" dirty="0" smtClean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 marL="1270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Locks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700"/>
              </a:lnSpc>
              <a:spcBef>
                <a:spcPts val="15"/>
              </a:spcBef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Programs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700"/>
              </a:lnSpc>
              <a:spcBef>
                <a:spcPts val="16"/>
              </a:spcBef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Lighting</a:t>
            </a:r>
          </a:p>
          <a:p>
            <a:pPr marL="1270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pPr>
              <a:lnSpc>
                <a:spcPts val="13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175000" marR="12700" indent="0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Making</a:t>
            </a:r>
            <a:r>
              <a:rPr lang="en-US" sz="2000" b="1" spc="-30" dirty="0" smtClean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the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p</a:t>
            </a:r>
            <a:r>
              <a:rPr lang="en-US" sz="2000" b="1" spc="-6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ope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rty</a:t>
            </a:r>
            <a:r>
              <a:rPr lang="en-US" sz="2000" b="1" spc="-1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s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afe</a:t>
            </a:r>
            <a:r>
              <a:rPr lang="en-US" sz="2000" b="1" spc="-39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r</a:t>
            </a:r>
            <a:r>
              <a:rPr lang="en-US" sz="20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….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Cambria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20" y="1175113"/>
            <a:ext cx="3230324" cy="394552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Hardening</a:t>
            </a:r>
            <a:br>
              <a:rPr lang="en-US" dirty="0" smtClean="0"/>
            </a:br>
            <a:r>
              <a:rPr lang="en-US" dirty="0" smtClean="0"/>
              <a:t>Crime Factors…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0" lvl="7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TARGET</a:t>
            </a:r>
          </a:p>
          <a:p>
            <a:pPr marL="3200400" lvl="7" indent="0">
              <a:buNone/>
            </a:pPr>
            <a:endParaRPr lang="en-US" spc="-5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3200400" lvl="7" indent="0">
              <a:buNone/>
            </a:pPr>
            <a:endParaRPr lang="en-US" spc="-5" dirty="0" smtClean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3200400" lvl="7" indent="0">
              <a:buNone/>
            </a:pPr>
            <a:endParaRPr lang="en-US" spc="-5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3200400" lvl="7" indent="0">
              <a:buNone/>
            </a:pPr>
            <a:endParaRPr lang="en-US" spc="-5" dirty="0" smtClean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3200400" lvl="7" indent="0">
              <a:buNone/>
            </a:pPr>
            <a:endParaRPr lang="en-US" spc="-5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3200400" lvl="7" indent="0">
              <a:buNone/>
            </a:pPr>
            <a:endParaRPr lang="en-US" spc="-5" dirty="0" smtClean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3200400" lvl="7" indent="0">
              <a:buNone/>
            </a:pPr>
            <a:endParaRPr lang="en-US" spc="-5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0" indent="0" algn="ctr">
              <a:buNone/>
            </a:pPr>
            <a:endParaRPr lang="en-US" sz="2000" spc="-5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DESIRE</a:t>
            </a:r>
            <a:r>
              <a:rPr lang="en-US" sz="2000" b="1" dirty="0">
                <a:latin typeface="Century Gothic" panose="020B0502020202020204" pitchFamily="34" charset="0"/>
              </a:rPr>
              <a:t>	</a:t>
            </a:r>
            <a:r>
              <a:rPr lang="en-US" sz="2000" b="1" dirty="0" smtClean="0">
                <a:latin typeface="Century Gothic" panose="020B0502020202020204" pitchFamily="34" charset="0"/>
              </a:rPr>
              <a:t>			</a:t>
            </a:r>
            <a:r>
              <a:rPr 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OPPORTUNITY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Take away any one of these elements and a crime cannot occur.	You can help reduce crime by taking away the opportunity for crime to occur!</a:t>
            </a:r>
          </a:p>
          <a:p>
            <a:pPr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object 12"/>
          <p:cNvSpPr/>
          <p:nvPr/>
        </p:nvSpPr>
        <p:spPr>
          <a:xfrm>
            <a:off x="4109978" y="2303145"/>
            <a:ext cx="841414" cy="727709"/>
          </a:xfrm>
          <a:custGeom>
            <a:avLst/>
            <a:gdLst/>
            <a:ahLst/>
            <a:cxnLst/>
            <a:rect l="l" t="t" r="r" b="b"/>
            <a:pathLst>
              <a:path w="841414" h="727709">
                <a:moveTo>
                  <a:pt x="841414" y="727709"/>
                </a:moveTo>
                <a:lnTo>
                  <a:pt x="420707" y="0"/>
                </a:lnTo>
                <a:lnTo>
                  <a:pt x="0" y="727709"/>
                </a:lnTo>
                <a:lnTo>
                  <a:pt x="841414" y="72770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object 17"/>
          <p:cNvSpPr/>
          <p:nvPr/>
        </p:nvSpPr>
        <p:spPr>
          <a:xfrm>
            <a:off x="3543895" y="3030854"/>
            <a:ext cx="1973579" cy="979170"/>
          </a:xfrm>
          <a:custGeom>
            <a:avLst/>
            <a:gdLst/>
            <a:ahLst/>
            <a:cxnLst/>
            <a:rect l="l" t="t" r="r" b="b"/>
            <a:pathLst>
              <a:path w="1973579" h="979170">
                <a:moveTo>
                  <a:pt x="1973579" y="979169"/>
                </a:moveTo>
                <a:lnTo>
                  <a:pt x="1407497" y="0"/>
                </a:lnTo>
                <a:lnTo>
                  <a:pt x="566082" y="0"/>
                </a:lnTo>
                <a:lnTo>
                  <a:pt x="0" y="979169"/>
                </a:lnTo>
                <a:lnTo>
                  <a:pt x="1973579" y="979169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object 24"/>
          <p:cNvSpPr/>
          <p:nvPr/>
        </p:nvSpPr>
        <p:spPr>
          <a:xfrm>
            <a:off x="3109935" y="4010024"/>
            <a:ext cx="2841498" cy="738377"/>
          </a:xfrm>
          <a:custGeom>
            <a:avLst/>
            <a:gdLst/>
            <a:ahLst/>
            <a:cxnLst/>
            <a:rect l="l" t="t" r="r" b="b"/>
            <a:pathLst>
              <a:path w="2841498" h="738377">
                <a:moveTo>
                  <a:pt x="2841498" y="738377"/>
                </a:moveTo>
                <a:lnTo>
                  <a:pt x="2414498" y="0"/>
                </a:lnTo>
                <a:lnTo>
                  <a:pt x="426770" y="0"/>
                </a:lnTo>
                <a:lnTo>
                  <a:pt x="0" y="738377"/>
                </a:lnTo>
                <a:lnTo>
                  <a:pt x="2841498" y="738377"/>
                </a:lnTo>
                <a:close/>
              </a:path>
            </a:pathLst>
          </a:custGeom>
          <a:solidFill>
            <a:srgbClr val="0100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object 25"/>
          <p:cNvSpPr/>
          <p:nvPr/>
        </p:nvSpPr>
        <p:spPr>
          <a:xfrm>
            <a:off x="3721422" y="3806064"/>
            <a:ext cx="1422020" cy="56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object 19"/>
          <p:cNvSpPr/>
          <p:nvPr/>
        </p:nvSpPr>
        <p:spPr>
          <a:xfrm>
            <a:off x="4081676" y="3343841"/>
            <a:ext cx="1094091" cy="479297"/>
          </a:xfrm>
          <a:custGeom>
            <a:avLst/>
            <a:gdLst/>
            <a:ahLst/>
            <a:cxnLst/>
            <a:rect l="l" t="t" r="r" b="b"/>
            <a:pathLst>
              <a:path w="1094091" h="479297">
                <a:moveTo>
                  <a:pt x="1094091" y="0"/>
                </a:moveTo>
                <a:lnTo>
                  <a:pt x="1082312" y="4909"/>
                </a:lnTo>
                <a:lnTo>
                  <a:pt x="1043946" y="20804"/>
                </a:lnTo>
                <a:lnTo>
                  <a:pt x="893236" y="82837"/>
                </a:lnTo>
                <a:lnTo>
                  <a:pt x="857871" y="97535"/>
                </a:lnTo>
                <a:lnTo>
                  <a:pt x="809620" y="479297"/>
                </a:lnTo>
                <a:lnTo>
                  <a:pt x="900862" y="479297"/>
                </a:lnTo>
                <a:lnTo>
                  <a:pt x="900862" y="428356"/>
                </a:lnTo>
                <a:lnTo>
                  <a:pt x="904014" y="403640"/>
                </a:lnTo>
                <a:lnTo>
                  <a:pt x="912710" y="353472"/>
                </a:lnTo>
                <a:lnTo>
                  <a:pt x="925069" y="336575"/>
                </a:lnTo>
                <a:lnTo>
                  <a:pt x="925069" y="236855"/>
                </a:lnTo>
                <a:lnTo>
                  <a:pt x="933854" y="188126"/>
                </a:lnTo>
                <a:lnTo>
                  <a:pt x="953471" y="157441"/>
                </a:lnTo>
                <a:lnTo>
                  <a:pt x="965066" y="152671"/>
                </a:lnTo>
                <a:lnTo>
                  <a:pt x="1011614" y="133010"/>
                </a:lnTo>
                <a:lnTo>
                  <a:pt x="1046617" y="117424"/>
                </a:lnTo>
                <a:lnTo>
                  <a:pt x="1081605" y="100876"/>
                </a:lnTo>
                <a:lnTo>
                  <a:pt x="1091208" y="25379"/>
                </a:lnTo>
                <a:lnTo>
                  <a:pt x="1094091" y="0"/>
                </a:lnTo>
                <a:close/>
              </a:path>
              <a:path w="1094091" h="479297">
                <a:moveTo>
                  <a:pt x="1056309" y="372986"/>
                </a:moveTo>
                <a:lnTo>
                  <a:pt x="1020018" y="387787"/>
                </a:lnTo>
                <a:lnTo>
                  <a:pt x="983906" y="401772"/>
                </a:lnTo>
                <a:lnTo>
                  <a:pt x="936168" y="418276"/>
                </a:lnTo>
                <a:lnTo>
                  <a:pt x="900862" y="428356"/>
                </a:lnTo>
                <a:lnTo>
                  <a:pt x="900862" y="479297"/>
                </a:lnTo>
                <a:lnTo>
                  <a:pt x="1035106" y="479297"/>
                </a:lnTo>
                <a:lnTo>
                  <a:pt x="1045707" y="473871"/>
                </a:lnTo>
                <a:lnTo>
                  <a:pt x="1051980" y="423082"/>
                </a:lnTo>
                <a:lnTo>
                  <a:pt x="1053341" y="410502"/>
                </a:lnTo>
                <a:lnTo>
                  <a:pt x="1054542" y="397962"/>
                </a:lnTo>
                <a:lnTo>
                  <a:pt x="1055544" y="385457"/>
                </a:lnTo>
                <a:lnTo>
                  <a:pt x="1056309" y="372986"/>
                </a:lnTo>
                <a:close/>
              </a:path>
              <a:path w="1094091" h="479297">
                <a:moveTo>
                  <a:pt x="1058860" y="224550"/>
                </a:moveTo>
                <a:lnTo>
                  <a:pt x="1058757" y="212173"/>
                </a:lnTo>
                <a:lnTo>
                  <a:pt x="1057827" y="200154"/>
                </a:lnTo>
                <a:lnTo>
                  <a:pt x="1055921" y="188574"/>
                </a:lnTo>
                <a:lnTo>
                  <a:pt x="1043946" y="193538"/>
                </a:lnTo>
                <a:lnTo>
                  <a:pt x="1031977" y="198438"/>
                </a:lnTo>
                <a:lnTo>
                  <a:pt x="995742" y="212733"/>
                </a:lnTo>
                <a:lnTo>
                  <a:pt x="948639" y="229519"/>
                </a:lnTo>
                <a:lnTo>
                  <a:pt x="925069" y="236855"/>
                </a:lnTo>
                <a:lnTo>
                  <a:pt x="925069" y="336575"/>
                </a:lnTo>
                <a:lnTo>
                  <a:pt x="961248" y="321156"/>
                </a:lnTo>
                <a:lnTo>
                  <a:pt x="996140" y="305547"/>
                </a:lnTo>
                <a:lnTo>
                  <a:pt x="1030562" y="288703"/>
                </a:lnTo>
                <a:lnTo>
                  <a:pt x="1057178" y="250066"/>
                </a:lnTo>
                <a:lnTo>
                  <a:pt x="1058286" y="237174"/>
                </a:lnTo>
                <a:lnTo>
                  <a:pt x="1058860" y="224550"/>
                </a:lnTo>
                <a:close/>
              </a:path>
              <a:path w="1094091" h="479297">
                <a:moveTo>
                  <a:pt x="594193" y="479297"/>
                </a:moveTo>
                <a:lnTo>
                  <a:pt x="585794" y="297826"/>
                </a:lnTo>
                <a:lnTo>
                  <a:pt x="580092" y="212070"/>
                </a:lnTo>
                <a:lnTo>
                  <a:pt x="474585" y="256031"/>
                </a:lnTo>
                <a:lnTo>
                  <a:pt x="446708" y="479297"/>
                </a:lnTo>
                <a:lnTo>
                  <a:pt x="513724" y="479297"/>
                </a:lnTo>
                <a:lnTo>
                  <a:pt x="529449" y="342899"/>
                </a:lnTo>
                <a:lnTo>
                  <a:pt x="529449" y="342137"/>
                </a:lnTo>
                <a:lnTo>
                  <a:pt x="530211" y="342137"/>
                </a:lnTo>
                <a:lnTo>
                  <a:pt x="535237" y="479297"/>
                </a:lnTo>
                <a:lnTo>
                  <a:pt x="594193" y="479297"/>
                </a:lnTo>
                <a:close/>
              </a:path>
              <a:path w="1094091" h="479297">
                <a:moveTo>
                  <a:pt x="793516" y="123911"/>
                </a:moveTo>
                <a:lnTo>
                  <a:pt x="758326" y="138724"/>
                </a:lnTo>
                <a:lnTo>
                  <a:pt x="687945" y="167639"/>
                </a:lnTo>
                <a:lnTo>
                  <a:pt x="601208" y="479297"/>
                </a:lnTo>
                <a:lnTo>
                  <a:pt x="657659" y="479297"/>
                </a:lnTo>
                <a:lnTo>
                  <a:pt x="715377" y="265175"/>
                </a:lnTo>
                <a:lnTo>
                  <a:pt x="716901" y="265175"/>
                </a:lnTo>
                <a:lnTo>
                  <a:pt x="716901" y="479297"/>
                </a:lnTo>
                <a:lnTo>
                  <a:pt x="754315" y="479297"/>
                </a:lnTo>
                <a:lnTo>
                  <a:pt x="779212" y="268843"/>
                </a:lnTo>
                <a:lnTo>
                  <a:pt x="781798" y="244608"/>
                </a:lnTo>
                <a:lnTo>
                  <a:pt x="793516" y="123911"/>
                </a:lnTo>
                <a:close/>
              </a:path>
              <a:path w="1094091" h="479297">
                <a:moveTo>
                  <a:pt x="716901" y="479297"/>
                </a:moveTo>
                <a:lnTo>
                  <a:pt x="716901" y="265175"/>
                </a:lnTo>
                <a:lnTo>
                  <a:pt x="686841" y="479297"/>
                </a:lnTo>
                <a:lnTo>
                  <a:pt x="716901" y="479297"/>
                </a:lnTo>
                <a:close/>
              </a:path>
              <a:path w="1094091" h="479297">
                <a:moveTo>
                  <a:pt x="405274" y="284596"/>
                </a:moveTo>
                <a:lnTo>
                  <a:pt x="358428" y="303717"/>
                </a:lnTo>
                <a:lnTo>
                  <a:pt x="322947" y="318515"/>
                </a:lnTo>
                <a:lnTo>
                  <a:pt x="302886" y="479297"/>
                </a:lnTo>
                <a:lnTo>
                  <a:pt x="386873" y="479297"/>
                </a:lnTo>
                <a:lnTo>
                  <a:pt x="399238" y="356361"/>
                </a:lnTo>
                <a:lnTo>
                  <a:pt x="405274" y="284596"/>
                </a:lnTo>
                <a:close/>
              </a:path>
              <a:path w="1094091" h="479297">
                <a:moveTo>
                  <a:pt x="250272" y="458180"/>
                </a:moveTo>
                <a:lnTo>
                  <a:pt x="243710" y="419921"/>
                </a:lnTo>
                <a:lnTo>
                  <a:pt x="217560" y="380229"/>
                </a:lnTo>
                <a:lnTo>
                  <a:pt x="195931" y="375541"/>
                </a:lnTo>
                <a:lnTo>
                  <a:pt x="182792" y="377577"/>
                </a:lnTo>
                <a:lnTo>
                  <a:pt x="144576" y="392108"/>
                </a:lnTo>
                <a:lnTo>
                  <a:pt x="97607" y="411342"/>
                </a:lnTo>
                <a:lnTo>
                  <a:pt x="62380" y="425913"/>
                </a:lnTo>
                <a:lnTo>
                  <a:pt x="3669" y="450341"/>
                </a:lnTo>
                <a:lnTo>
                  <a:pt x="0" y="479297"/>
                </a:lnTo>
                <a:lnTo>
                  <a:pt x="249832" y="479297"/>
                </a:lnTo>
                <a:lnTo>
                  <a:pt x="250111" y="473315"/>
                </a:lnTo>
                <a:lnTo>
                  <a:pt x="250272" y="4581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Natural</a:t>
            </a:r>
            <a:r>
              <a:rPr lang="en-US" spc="-20" dirty="0" smtClean="0">
                <a:latin typeface="Cambria"/>
                <a:cs typeface="Cambria"/>
              </a:rPr>
              <a:t> </a:t>
            </a:r>
            <a:r>
              <a:rPr lang="en-US" spc="0" dirty="0" smtClean="0">
                <a:latin typeface="Cambria"/>
                <a:cs typeface="Cambria"/>
              </a:rPr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2700" indent="0" algn="just">
              <a:lnSpc>
                <a:spcPts val="3240"/>
              </a:lnSpc>
              <a:buClr>
                <a:srgbClr val="010000"/>
              </a:buClr>
              <a:buNone/>
              <a:tabLst>
                <a:tab pos="332740" algn="l"/>
              </a:tabLst>
            </a:pPr>
            <a:endParaRPr lang="en-US" sz="2000" spc="-5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 marL="12700" marR="12700" indent="0" algn="just">
              <a:lnSpc>
                <a:spcPts val="3240"/>
              </a:lnSpc>
              <a:buClr>
                <a:srgbClr val="010000"/>
              </a:buClr>
              <a:buNone/>
              <a:tabLst>
                <a:tab pos="332740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Th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abilit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y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f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th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intende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pr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per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y</a:t>
            </a:r>
            <a:r>
              <a:rPr lang="en-US" sz="2000" spc="-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u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sers</a:t>
            </a:r>
            <a:r>
              <a:rPr lang="en-US" sz="2000" spc="-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“se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an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b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seen”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.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naturall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y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observ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2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their surroundings.</a:t>
            </a:r>
            <a:endParaRPr lang="en-US" sz="2000" dirty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 marL="12700" marR="12700" indent="0" algn="just">
              <a:lnSpc>
                <a:spcPts val="3240"/>
              </a:lnSpc>
              <a:buClr>
                <a:srgbClr val="010000"/>
              </a:buClr>
              <a:buNone/>
              <a:tabLst>
                <a:tab pos="332740" algn="l"/>
              </a:tabLst>
            </a:pPr>
            <a:endParaRPr lang="en-US" sz="2000" spc="-5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 marL="12700" marR="12700" indent="0" algn="just">
              <a:lnSpc>
                <a:spcPts val="3240"/>
              </a:lnSpc>
              <a:buClr>
                <a:srgbClr val="010000"/>
              </a:buClr>
              <a:buNone/>
              <a:tabLst>
                <a:tab pos="332740" algn="l"/>
              </a:tabLst>
            </a:pP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Creates, b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y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uniquel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y</a:t>
            </a:r>
            <a:r>
              <a:rPr lang="en-US" sz="2000" spc="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designin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g</a:t>
            </a:r>
            <a:r>
              <a:rPr lang="en-US" sz="2000" spc="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buildings, activit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y</a:t>
            </a:r>
            <a:r>
              <a:rPr lang="en-US" sz="2000" spc="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location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 (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clubhouse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,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pool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,</a:t>
            </a:r>
            <a:r>
              <a:rPr lang="en-US" sz="2000" spc="-2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l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aundry room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,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yout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h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lo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etc.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)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an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landscape feature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s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to provid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maximu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m</a:t>
            </a:r>
            <a:r>
              <a:rPr lang="en-US" sz="2000" spc="1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visibility.</a:t>
            </a:r>
            <a:endParaRPr lang="en-US" sz="2000" dirty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 marL="12700" marR="269240" indent="0">
              <a:lnSpc>
                <a:spcPts val="3240"/>
              </a:lnSpc>
              <a:buClr>
                <a:srgbClr val="010000"/>
              </a:buClr>
              <a:buNone/>
              <a:tabLst>
                <a:tab pos="332740" algn="l"/>
              </a:tabLst>
            </a:pPr>
            <a:endParaRPr lang="en-US" sz="2000" spc="0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 marL="12700" marR="269240" indent="0">
              <a:lnSpc>
                <a:spcPts val="3240"/>
              </a:lnSpc>
              <a:buClr>
                <a:srgbClr val="010000"/>
              </a:buClr>
              <a:buNone/>
              <a:tabLst>
                <a:tab pos="332740" algn="l"/>
              </a:tabLst>
            </a:pP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A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concep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base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n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th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fac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tha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criminals d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-1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no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wan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t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</a:t>
            </a:r>
            <a:r>
              <a:rPr lang="en-US" sz="2000" spc="-1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be</a:t>
            </a:r>
            <a:r>
              <a:rPr lang="en-US" sz="2000" spc="-5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 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observe</a:t>
            </a:r>
            <a:r>
              <a:rPr lang="en-US" sz="2000" spc="-1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d</a:t>
            </a:r>
            <a:r>
              <a:rPr lang="en-US" sz="2000" spc="0" dirty="0" smtClean="0">
                <a:solidFill>
                  <a:schemeClr val="bg1"/>
                </a:solidFill>
                <a:latin typeface="Century Gothic" pitchFamily="34" charset="0"/>
                <a:cs typeface="Cambria"/>
              </a:rPr>
              <a:t>.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  <a:cs typeface="Cambria"/>
            </a:endParaRPr>
          </a:p>
          <a:p>
            <a:pPr marL="332740" indent="-320040">
              <a:lnSpc>
                <a:spcPct val="100000"/>
              </a:lnSpc>
              <a:buClr>
                <a:srgbClr val="010000"/>
              </a:buClr>
              <a:buFont typeface="Wingdings 2"/>
              <a:buChar char=""/>
              <a:tabLst>
                <a:tab pos="332740" algn="l"/>
              </a:tabLst>
            </a:pPr>
            <a:endParaRPr lang="en-US" sz="2000" dirty="0">
              <a:solidFill>
                <a:schemeClr val="bg1"/>
              </a:solidFill>
              <a:latin typeface="Century Gothic" pitchFamily="34" charset="0"/>
              <a:cs typeface="Cambri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Placement of any activity where the individuals there become a part of the natural surrounding, “surveillance”.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When the activity can be enjoyed safely, crime is deterred.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he “</a:t>
            </a:r>
            <a:r>
              <a:rPr lang="en-US" sz="2000" i="1" dirty="0" smtClean="0"/>
              <a:t>risk</a:t>
            </a:r>
            <a:r>
              <a:rPr lang="en-US" sz="2000" dirty="0" smtClean="0"/>
              <a:t>” for the potential offender increases.  (They can be seen and identified)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a rental property is well maintained, it shows management, or the owner, cares for and will defend the property against crime.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property that is not maintained  may indicate that the management is not concerned about the property, and might overlook or ignore criminal activity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How can I make the area unfriendly to unfriendly people?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How can I make it more friendly to the friendly people?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Is the area used for the intended purpose?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Window Theory: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585"/>
            <a:ext cx="8229600" cy="5185187"/>
          </a:xfrm>
        </p:spPr>
        <p:txBody>
          <a:bodyPr/>
          <a:lstStyle/>
          <a:p>
            <a:pPr marL="0" marR="12700" indent="0" algn="just">
              <a:lnSpc>
                <a:spcPct val="100000"/>
              </a:lnSpc>
              <a:buNone/>
            </a:pPr>
            <a:r>
              <a:rPr lang="en-US" sz="1400" i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	</a:t>
            </a:r>
          </a:p>
          <a:p>
            <a:pPr marL="0" marR="12700" indent="0" algn="just">
              <a:lnSpc>
                <a:spcPct val="100000"/>
              </a:lnSpc>
              <a:buNone/>
            </a:pPr>
            <a:r>
              <a:rPr lang="en-US" sz="14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	</a:t>
            </a:r>
            <a:r>
              <a:rPr lang="en-US" sz="1600" i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Jame</a:t>
            </a:r>
            <a:r>
              <a:rPr lang="en-US" sz="1600" i="1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18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Q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</a:t>
            </a:r>
            <a:r>
              <a:rPr lang="en-US" sz="1600" i="1" spc="18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Wilson</a:t>
            </a:r>
            <a:r>
              <a:rPr lang="en-US" sz="1600" i="1" spc="17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</a:t>
            </a:r>
            <a:r>
              <a:rPr lang="en-US" sz="1600" i="1" spc="17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Georg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8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Kelling</a:t>
            </a:r>
            <a:r>
              <a:rPr lang="en-US" sz="1600" i="1" spc="18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developed</a:t>
            </a:r>
            <a:r>
              <a:rPr lang="en-US" sz="1600" i="1" spc="18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8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`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broken</a:t>
            </a:r>
            <a:r>
              <a:rPr lang="en-US" sz="1600" i="1" spc="18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windows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'</a:t>
            </a:r>
            <a:r>
              <a:rPr lang="en-US" sz="1600" i="1" spc="17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hesi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17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explain  </a:t>
            </a:r>
            <a:r>
              <a:rPr lang="en-US" sz="1600" i="1" spc="-19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the  </a:t>
            </a:r>
            <a:r>
              <a:rPr lang="en-US" sz="1600" i="1" spc="-1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signaling  </a:t>
            </a:r>
            <a:r>
              <a:rPr lang="en-US" sz="1600" i="1" spc="-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function  </a:t>
            </a:r>
            <a:r>
              <a:rPr lang="en-US" sz="1600" i="1" spc="-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  </a:t>
            </a:r>
            <a:r>
              <a:rPr lang="en-US" sz="1600" i="1" spc="-1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neighborhood  </a:t>
            </a:r>
            <a:r>
              <a:rPr lang="en-US" sz="1600" i="1" spc="-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characteristics.  </a:t>
            </a:r>
            <a:r>
              <a:rPr lang="en-US" sz="1600" i="1" spc="-1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This  </a:t>
            </a:r>
            <a:r>
              <a:rPr lang="en-US" sz="1600" i="1" spc="-1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thesis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suggest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tha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ollowing</a:t>
            </a:r>
            <a:r>
              <a:rPr lang="en-US" sz="1600" i="1" spc="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sequenc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</a:t>
            </a:r>
            <a:r>
              <a:rPr lang="en-US" sz="1600" i="1" spc="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vent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</a:t>
            </a:r>
            <a:r>
              <a:rPr lang="en-US" sz="1600" i="1" spc="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expected</a:t>
            </a:r>
            <a:r>
              <a:rPr lang="en-US" sz="1600" i="1" spc="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</a:t>
            </a:r>
            <a:r>
              <a:rPr lang="en-US" sz="1600" i="1" spc="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deteriorating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neighborhoods.  </a:t>
            </a:r>
            <a:r>
              <a:rPr lang="en-US" sz="1600" i="1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Evidence  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  </a:t>
            </a:r>
            <a:r>
              <a:rPr lang="en-US" sz="1600" i="1" spc="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decay  </a:t>
            </a:r>
            <a:r>
              <a:rPr lang="en-US" sz="1600" i="1" spc="3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(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accumulated  </a:t>
            </a:r>
            <a:r>
              <a:rPr lang="en-US" sz="1600" i="1" spc="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trash,  </a:t>
            </a:r>
            <a:r>
              <a:rPr lang="en-US" sz="1600" i="1" spc="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roken  </a:t>
            </a:r>
            <a:r>
              <a:rPr lang="en-US" sz="1600" i="1" spc="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windows, deteriorated </a:t>
            </a:r>
            <a:r>
              <a:rPr lang="en-US" sz="1600" i="1" spc="-2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building </a:t>
            </a:r>
            <a:r>
              <a:rPr lang="en-US" sz="1600" i="1" spc="-2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exteriors) </a:t>
            </a:r>
            <a:r>
              <a:rPr lang="en-US" sz="1600" i="1" spc="-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emains </a:t>
            </a:r>
            <a:r>
              <a:rPr lang="en-US" sz="1600" i="1" spc="-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in </a:t>
            </a:r>
            <a:r>
              <a:rPr lang="en-US" sz="1600" i="1" spc="-2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the </a:t>
            </a:r>
            <a:r>
              <a:rPr lang="en-US" sz="1600" i="1" spc="-2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eighborhood </a:t>
            </a:r>
            <a:r>
              <a:rPr lang="en-US" sz="1600" i="1" spc="-2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for </a:t>
            </a:r>
            <a:r>
              <a:rPr lang="en-US" sz="1600" i="1" spc="-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 </a:t>
            </a:r>
            <a:r>
              <a:rPr lang="en-US" sz="1600" i="1" spc="-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reasonably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long</a:t>
            </a:r>
            <a:r>
              <a:rPr lang="en-US" sz="1600" i="1" spc="1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period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time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eopl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liv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</a:t>
            </a:r>
            <a:r>
              <a:rPr lang="en-US" sz="1600" i="1" spc="1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wor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k</a:t>
            </a:r>
            <a:r>
              <a:rPr lang="en-US" sz="1600" i="1" spc="1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</a:t>
            </a:r>
            <a:r>
              <a:rPr lang="en-US" sz="1600" i="1" spc="1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area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fee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mor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1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vulnerable and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begin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to</a:t>
            </a:r>
            <a:r>
              <a:rPr lang="en-US" sz="1600" i="1" spc="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wi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hd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aw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y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ecome</a:t>
            </a:r>
            <a:r>
              <a:rPr lang="en-US" sz="1600" i="1" spc="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es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ll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ing</a:t>
            </a:r>
            <a:r>
              <a:rPr lang="en-US" sz="1600" i="1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to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ntervene</a:t>
            </a:r>
            <a:r>
              <a:rPr lang="en-US" sz="1600" i="1" spc="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to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maintain</a:t>
            </a:r>
            <a:r>
              <a:rPr lang="en-US" sz="1600" i="1" spc="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pu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blic order</a:t>
            </a:r>
            <a:r>
              <a:rPr lang="en-US" sz="1600" i="1" spc="16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(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for</a:t>
            </a:r>
            <a:r>
              <a:rPr lang="en-US" sz="1600" i="1" spc="16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example,</a:t>
            </a:r>
            <a:r>
              <a:rPr lang="en-US" sz="1600" i="1" spc="17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n-US" sz="1600" i="1" spc="16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ttempt</a:t>
            </a:r>
            <a:r>
              <a:rPr lang="en-US" sz="1600" i="1" spc="17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to</a:t>
            </a:r>
            <a:r>
              <a:rPr lang="en-US" sz="1600" i="1" spc="16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reak</a:t>
            </a:r>
            <a:r>
              <a:rPr lang="en-US" sz="1600" i="1" spc="17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up</a:t>
            </a:r>
            <a:r>
              <a:rPr lang="en-US" sz="1600" i="1" spc="16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groups</a:t>
            </a:r>
            <a:r>
              <a:rPr lang="en-US" sz="1600" i="1" spc="16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</a:t>
            </a:r>
            <a:r>
              <a:rPr lang="en-US" sz="1600" i="1" spc="16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rowdy</a:t>
            </a:r>
            <a:r>
              <a:rPr lang="en-US" sz="1600" i="1" spc="17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teens</a:t>
            </a:r>
            <a:r>
              <a:rPr lang="en-US" sz="1600" i="1" spc="16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oitering</a:t>
            </a:r>
            <a:r>
              <a:rPr lang="en-US" sz="1600" i="1" spc="16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on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street     </a:t>
            </a:r>
            <a:r>
              <a:rPr lang="en-US" sz="1600" i="1" spc="-15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corners)     </a:t>
            </a:r>
            <a:r>
              <a:rPr lang="en-US" sz="1600" i="1" spc="-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or     </a:t>
            </a:r>
            <a:r>
              <a:rPr lang="en-US" sz="1600" i="1" spc="-15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to     </a:t>
            </a:r>
            <a:r>
              <a:rPr lang="en-US" sz="1600" i="1" spc="-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address     </a:t>
            </a:r>
            <a:r>
              <a:rPr lang="en-US" sz="1600" i="1" spc="-15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physical     </a:t>
            </a:r>
            <a:r>
              <a:rPr lang="en-US" sz="1600" i="1" spc="-16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signs     </a:t>
            </a:r>
            <a:r>
              <a:rPr lang="en-US" sz="1600" i="1" spc="-16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     </a:t>
            </a:r>
            <a:r>
              <a:rPr lang="en-US" sz="1600" i="1" spc="-15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deterioration.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ts val="1000"/>
              </a:lnSpc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marR="12700" indent="0" algn="just">
              <a:lnSpc>
                <a:spcPct val="100000"/>
              </a:lnSpc>
              <a:buNone/>
            </a:pPr>
            <a:r>
              <a:rPr lang="en-US" sz="1600" i="1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	Sensing </a:t>
            </a:r>
            <a:r>
              <a:rPr lang="en-US" sz="1600" i="1" spc="-13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his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, </a:t>
            </a:r>
            <a:r>
              <a:rPr lang="en-US" sz="1600" i="1" spc="-13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teen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 </a:t>
            </a:r>
            <a:r>
              <a:rPr lang="en-US" sz="1600" i="1" spc="-1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 </a:t>
            </a:r>
            <a:r>
              <a:rPr lang="en-US" sz="1600" i="1" spc="-13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othe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 </a:t>
            </a:r>
            <a:r>
              <a:rPr lang="en-US" sz="1600" i="1" spc="-1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possibl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 </a:t>
            </a:r>
            <a:r>
              <a:rPr lang="en-US" sz="1600" i="1" spc="-1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offender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 </a:t>
            </a:r>
            <a:r>
              <a:rPr lang="en-US" sz="1600" i="1" spc="-1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becom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 </a:t>
            </a:r>
            <a:r>
              <a:rPr lang="en-US" sz="1600" i="1" spc="-1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bolde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 </a:t>
            </a:r>
            <a:r>
              <a:rPr lang="en-US" sz="1600" i="1" spc="-13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 </a:t>
            </a:r>
            <a:r>
              <a:rPr lang="en-US" sz="1600" i="1" spc="-13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intensify thei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  </a:t>
            </a:r>
            <a:r>
              <a:rPr lang="en-US" sz="1600" i="1" spc="-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harassmen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  </a:t>
            </a:r>
            <a:r>
              <a:rPr lang="en-US" sz="1600" i="1" spc="-2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  </a:t>
            </a:r>
            <a:r>
              <a:rPr lang="en-US" sz="1600" i="1" spc="-2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vandalism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  </a:t>
            </a:r>
            <a:r>
              <a:rPr lang="en-US" sz="1600" i="1" spc="-2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Resident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  </a:t>
            </a:r>
            <a:r>
              <a:rPr lang="en-US" sz="1600" i="1" spc="-2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becom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  </a:t>
            </a:r>
            <a:r>
              <a:rPr lang="en-US" sz="1600" i="1" spc="-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ye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  </a:t>
            </a:r>
            <a:r>
              <a:rPr lang="en-US" sz="1600" i="1" spc="-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mor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  </a:t>
            </a:r>
            <a:r>
              <a:rPr lang="en-US" sz="1600" i="1" spc="-2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fearfu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  </a:t>
            </a:r>
            <a:r>
              <a:rPr lang="en-US" sz="1600" i="1" spc="-2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and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withdraw </a:t>
            </a:r>
            <a:r>
              <a:rPr lang="en-US" sz="1600" i="1" spc="-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further </a:t>
            </a:r>
            <a:r>
              <a:rPr lang="en-US" sz="1600" i="1" spc="-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from </a:t>
            </a:r>
            <a:r>
              <a:rPr lang="en-US" sz="1600" i="1" spc="-1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community </a:t>
            </a:r>
            <a:r>
              <a:rPr lang="en-US" sz="1600" i="1" spc="-15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involvemen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 </a:t>
            </a:r>
            <a:r>
              <a:rPr lang="en-US" sz="1600" i="1" spc="-1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 </a:t>
            </a:r>
            <a:r>
              <a:rPr lang="en-US" sz="1600" i="1" spc="-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upkee</a:t>
            </a:r>
            <a:r>
              <a:rPr lang="en-US" sz="1600" i="1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</a:t>
            </a:r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 </a:t>
            </a:r>
            <a:r>
              <a:rPr lang="en-US" sz="1600" i="1" spc="-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Thi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 </a:t>
            </a:r>
            <a:r>
              <a:rPr lang="en-US" sz="1600" i="1" spc="-1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atmosphere then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attract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offender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ro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m</a:t>
            </a:r>
            <a:r>
              <a:rPr lang="en-US" sz="1600" i="1" spc="1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outsid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area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,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wh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sens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tha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lang="en-US" sz="1600" i="1" spc="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it</a:t>
            </a:r>
            <a:r>
              <a:rPr lang="en-US" sz="1600" i="1" spc="1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ha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13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becom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vulnerabl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</a:t>
            </a:r>
            <a:r>
              <a:rPr lang="en-US" sz="1600" i="1" spc="1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les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risk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y</a:t>
            </a:r>
            <a:r>
              <a:rPr lang="en-US" sz="1600" i="1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it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i="1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</a:t>
            </a:r>
            <a:r>
              <a:rPr lang="en-US" sz="1600" i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n-US" sz="1600" i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</a:t>
            </a:r>
            <a:r>
              <a:rPr lang="en-US" sz="1600" i="1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i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crime</a:t>
            </a:r>
            <a:r>
              <a:rPr lang="en-US" sz="1600" i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</a:t>
            </a:r>
            <a:r>
              <a:rPr lang="en-US" sz="1600" i="1" spc="204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The</a:t>
            </a:r>
            <a:r>
              <a:rPr lang="en-US" sz="1600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"broken</a:t>
            </a:r>
            <a:r>
              <a:rPr lang="en-US" sz="1600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window"</a:t>
            </a:r>
            <a:r>
              <a:rPr lang="en-US" sz="1600" spc="1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theory</a:t>
            </a:r>
            <a:r>
              <a:rPr lang="en-US" sz="1600" spc="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suggests that</a:t>
            </a:r>
            <a:r>
              <a:rPr lang="en-US" sz="1600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ne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ighborhood</a:t>
            </a:r>
            <a:r>
              <a:rPr lang="en-US" sz="1600" spc="1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rder</a:t>
            </a:r>
            <a:r>
              <a:rPr lang="en-US" sz="1600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strat</a:t>
            </a:r>
            <a:r>
              <a:rPr lang="en-US" sz="16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g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ies</a:t>
            </a:r>
            <a:r>
              <a:rPr lang="en-US" sz="1600" spc="14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uch</a:t>
            </a:r>
            <a:r>
              <a:rPr lang="en-US" sz="1600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</a:t>
            </a:r>
            <a:r>
              <a:rPr lang="en-US" sz="1600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those</a:t>
            </a:r>
            <a:r>
              <a:rPr lang="en-US" sz="1600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listed</a:t>
            </a:r>
            <a:r>
              <a:rPr lang="en-US" sz="1600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on</a:t>
            </a:r>
            <a:r>
              <a:rPr lang="en-US" sz="1600" spc="13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the</a:t>
            </a:r>
            <a:r>
              <a:rPr lang="en-US" sz="1600" spc="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next</a:t>
            </a:r>
            <a:r>
              <a:rPr lang="en-US" sz="1600" spc="15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page</a:t>
            </a:r>
            <a:r>
              <a:rPr lang="en-US" sz="1600" spc="1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h</a:t>
            </a:r>
            <a:r>
              <a:rPr lang="en-US" sz="16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l</a:t>
            </a:r>
            <a:r>
              <a:rPr lang="en-US" sz="16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to deter</a:t>
            </a:r>
            <a:r>
              <a:rPr lang="en-US" sz="1600" spc="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and</a:t>
            </a:r>
            <a:r>
              <a:rPr lang="en-US" sz="16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reduce</a:t>
            </a:r>
            <a:r>
              <a:rPr lang="en-US" sz="16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crime.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Window Theory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78" y="1600200"/>
            <a:ext cx="2993136" cy="202996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9774" y="1447800"/>
            <a:ext cx="5126019" cy="52959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Decrease the unrepaired</a:t>
            </a:r>
          </a:p>
          <a:p>
            <a:pPr marL="0" indent="0">
              <a:buNone/>
            </a:pPr>
            <a:r>
              <a:rPr lang="en-US" sz="1800" dirty="0" smtClean="0"/>
              <a:t>physical deterioration.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Increase concern for personal</a:t>
            </a:r>
          </a:p>
          <a:p>
            <a:pPr marL="0" indent="0">
              <a:buNone/>
            </a:pPr>
            <a:r>
              <a:rPr lang="en-US" sz="1800" dirty="0" smtClean="0"/>
              <a:t>well-being &amp; safety.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Involve more fully the resident participation               </a:t>
            </a:r>
          </a:p>
          <a:p>
            <a:pPr marL="0" indent="0">
              <a:buNone/>
            </a:pPr>
            <a:r>
              <a:rPr lang="en-US" sz="1800" dirty="0" smtClean="0"/>
              <a:t>in local events.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Prevent further increase in the deterioration </a:t>
            </a:r>
          </a:p>
          <a:p>
            <a:pPr marL="0" indent="0">
              <a:buNone/>
            </a:pPr>
            <a:r>
              <a:rPr lang="en-US" sz="1800" dirty="0"/>
              <a:t>p</a:t>
            </a:r>
            <a:r>
              <a:rPr lang="en-US" sz="1800" dirty="0" smtClean="0"/>
              <a:t>rocess  of the community by </a:t>
            </a:r>
            <a:r>
              <a:rPr lang="en-US" sz="1800" dirty="0" err="1" smtClean="0"/>
              <a:t>detering</a:t>
            </a:r>
            <a:r>
              <a:rPr lang="en-US" sz="1800" dirty="0" smtClean="0"/>
              <a:t> increases in vandalism, disorderly behavior</a:t>
            </a:r>
            <a:r>
              <a:rPr lang="en-US" sz="1800" dirty="0"/>
              <a:t>,</a:t>
            </a:r>
            <a:r>
              <a:rPr lang="en-US" sz="1800" dirty="0" smtClean="0"/>
              <a:t> rowdiness and  increased delinquency among the residents.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926D4-E6B7-4083-B5DB-93E71798B9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C.P.T.E.D. to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Crime Prevention Considerations for Landscaping and Lighting…..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Before you Landscape consider the natural terrain: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Maximize the ability to see and be seen.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Define private space and separate it from public space.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Control access points onto and within the property.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C.P.T.E.D. to Landscape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Consider any conflicts…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Will the landscaping cause conflict with people?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Will it cause conflict with good activity or allow for bad activity?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Will it reduce the ability to see or be seen?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Will the landscaping interfere with lighting?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92BCE-5EB1-4AEE-9C19-939BDAF924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r_PowerPoint">
  <a:themeElements>
    <a:clrScheme name="Marana custom theme 4">
      <a:dk1>
        <a:sysClr val="windowText" lastClr="000000"/>
      </a:dk1>
      <a:lt1>
        <a:sysClr val="window" lastClr="FFFFFF"/>
      </a:lt1>
      <a:dk2>
        <a:srgbClr val="00464D"/>
      </a:dk2>
      <a:lt2>
        <a:srgbClr val="ACB9CA"/>
      </a:lt2>
      <a:accent1>
        <a:srgbClr val="5BACDF"/>
      </a:accent1>
      <a:accent2>
        <a:srgbClr val="C0122A"/>
      </a:accent2>
      <a:accent3>
        <a:srgbClr val="6EA644"/>
      </a:accent3>
      <a:accent4>
        <a:srgbClr val="622D6E"/>
      </a:accent4>
      <a:accent5>
        <a:srgbClr val="008C9A"/>
      </a:accent5>
      <a:accent6>
        <a:srgbClr val="DF6F1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On-screen Show (4:3)</PresentationFormat>
  <Paragraphs>200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Explorer_PowerPoint</vt:lpstr>
      <vt:lpstr>Access Control</vt:lpstr>
      <vt:lpstr>Natural Surveillance</vt:lpstr>
      <vt:lpstr>Activity Support</vt:lpstr>
      <vt:lpstr>Maintenance</vt:lpstr>
      <vt:lpstr>Ask Yourself:</vt:lpstr>
      <vt:lpstr>Broken Window Theory:</vt:lpstr>
      <vt:lpstr>Broken Window Theory </vt:lpstr>
      <vt:lpstr>Using C.P.T.E.D. to Landscape</vt:lpstr>
      <vt:lpstr>Using C.P.T.E.D. to Landscape</vt:lpstr>
      <vt:lpstr>Using C.P.T.E.D. to Landscape</vt:lpstr>
      <vt:lpstr>Landscaping</vt:lpstr>
      <vt:lpstr>Landscaping</vt:lpstr>
      <vt:lpstr>Landscaping</vt:lpstr>
      <vt:lpstr>Landscaping River Rock vs. Gravel</vt:lpstr>
      <vt:lpstr>Don’t forget about plant maintenance!</vt:lpstr>
      <vt:lpstr>Target Hardening….</vt:lpstr>
      <vt:lpstr>Target Hardening Crime Factors…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Cox</dc:creator>
  <cp:lastModifiedBy>Thomas Cox</cp:lastModifiedBy>
  <cp:revision>2</cp:revision>
  <dcterms:created xsi:type="dcterms:W3CDTF">2017-02-23T16:43:34Z</dcterms:created>
  <dcterms:modified xsi:type="dcterms:W3CDTF">2017-02-23T16:46:15Z</dcterms:modified>
</cp:coreProperties>
</file>