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2CCEE-43FD-4187-96C8-2288D285C893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D8D53-1463-4D31-AC8A-AD855D895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E7AB7-0DD5-4510-9A4E-2CFDE4AC0DD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9/22/2014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046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10" descr="Logo-reverse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153988"/>
            <a:ext cx="13001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8770"/>
            <a:ext cx="8001000" cy="1565713"/>
          </a:xfrm>
        </p:spPr>
        <p:txBody>
          <a:bodyPr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84483"/>
            <a:ext cx="6400800" cy="1656912"/>
          </a:xfrm>
        </p:spPr>
        <p:txBody>
          <a:bodyPr/>
          <a:lstStyle>
            <a:lvl1pPr marL="0" indent="0" algn="r">
              <a:buNone/>
              <a:defRPr>
                <a:solidFill>
                  <a:srgbClr val="7C929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2F3AA-D67F-4F2F-A13A-47AAB95D2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7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74E3A-5A96-4407-9A4A-2E36E7BF76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1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75FDB-3DB5-4AEB-A899-E24A5908F6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5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2BCE-5EB1-4AEE-9C19-939BDAF92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CA81-0718-4AA9-B4EA-238A0E78C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4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26D4-E6B7-4083-B5DB-93E71798B9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1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3B26-32FE-4138-9572-0B472BE0FA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6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A2F7-410E-47A8-ADF1-638AE96AE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0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53E1-1A6D-41D7-9634-3976EF3B6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3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D527-4C75-4B6D-B704-1905D1134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1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E37E-F360-41CE-A747-E001FB530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3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8C9A"/>
              </a:gs>
              <a:gs pos="86000">
                <a:srgbClr val="00464D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046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3644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657C"/>
                </a:solidFill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9/24/2014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7C929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C929E"/>
                </a:solidFill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5E4F955-C235-45AA-8137-856EF2BA6E1E}" type="slidenum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pitchFamily="34" charset="-128"/>
            </a:endParaRPr>
          </a:p>
        </p:txBody>
      </p:sp>
      <p:pic>
        <p:nvPicPr>
          <p:cNvPr id="1033" name="Picture 13" descr="Logo-reverse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144463"/>
            <a:ext cx="10382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5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entury Gothic"/>
          <a:ea typeface="ＭＳ Ｐゴシック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Century Gothic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57200" y="1719263"/>
            <a:ext cx="8001000" cy="1565275"/>
          </a:xfrm>
        </p:spPr>
        <p:txBody>
          <a:bodyPr>
            <a:normAutofit/>
          </a:bodyPr>
          <a:lstStyle/>
          <a:p>
            <a:pPr marL="12700" marR="12700" indent="2540">
              <a:lnSpc>
                <a:spcPts val="4280"/>
              </a:lnSpc>
            </a:pPr>
            <a:r>
              <a:rPr lang="en-US" sz="3600" dirty="0" smtClean="0">
                <a:latin typeface="Century Gothic" pitchFamily="34" charset="0"/>
                <a:cs typeface="Tahoma"/>
              </a:rPr>
              <a:t>Crime Prevention Through</a:t>
            </a:r>
            <a:r>
              <a:rPr lang="en-US" sz="3600" spc="-5" dirty="0" smtClean="0">
                <a:latin typeface="Century Gothic" pitchFamily="34" charset="0"/>
                <a:cs typeface="Tahoma"/>
              </a:rPr>
              <a:t> Environmental Design</a:t>
            </a:r>
            <a:endParaRPr lang="en-US" sz="3600" dirty="0">
              <a:latin typeface="Century Gothic" pitchFamily="34" charset="0"/>
              <a:cs typeface="Tahoma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3949440"/>
            <a:ext cx="6400800" cy="1657350"/>
          </a:xfrm>
        </p:spPr>
        <p:txBody>
          <a:bodyPr/>
          <a:lstStyle/>
          <a:p>
            <a:pPr marL="12700" marR="12700">
              <a:lnSpc>
                <a:spcPct val="16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Marana Tri-Star</a:t>
            </a:r>
            <a:r>
              <a:rPr lang="en-US" sz="24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Program</a:t>
            </a:r>
          </a:p>
          <a:p>
            <a:pPr marL="12700" marR="12700">
              <a:lnSpc>
                <a:spcPct val="16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Marana Police Department</a:t>
            </a:r>
          </a:p>
          <a:p>
            <a:pPr marL="12700" marR="12700">
              <a:lnSpc>
                <a:spcPct val="160000"/>
              </a:lnSpc>
            </a:pPr>
            <a:endParaRPr lang="en-US" sz="2400" dirty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pPr eaLnBrk="1" hangingPunct="1"/>
            <a:endParaRPr lang="en-US" sz="2400" dirty="0" smtClean="0">
              <a:latin typeface="Century Gothic" pitchFamily="34" charset="0"/>
              <a:ea typeface="ＭＳ Ｐゴシック" pitchFamily="34" charset="-128"/>
              <a:cs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945" y="0"/>
            <a:ext cx="6608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prstClr val="white"/>
                </a:solidFill>
                <a:ea typeface="ＭＳ Ｐゴシック" pitchFamily="34" charset="-128"/>
              </a:rPr>
              <a:t>Marana Police Department Tri-Star  Program for Multi-Housing Communities</a:t>
            </a:r>
          </a:p>
        </p:txBody>
      </p:sp>
    </p:spTree>
    <p:extLst>
      <p:ext uri="{BB962C8B-B14F-4D97-AF65-F5344CB8AC3E}">
        <p14:creationId xmlns:p14="http://schemas.microsoft.com/office/powerpoint/2010/main" val="410275579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itchFamily="34" charset="0"/>
                <a:cs typeface="Cambria"/>
              </a:rPr>
              <a:t>Definition</a:t>
            </a:r>
            <a:r>
              <a:rPr lang="en-US" spc="-35" dirty="0">
                <a:latin typeface="Century Gothic" pitchFamily="34" charset="0"/>
                <a:cs typeface="Cambria"/>
              </a:rPr>
              <a:t> </a:t>
            </a:r>
            <a:r>
              <a:rPr lang="en-US" dirty="0">
                <a:latin typeface="Century Gothic" pitchFamily="34" charset="0"/>
                <a:cs typeface="Cambria"/>
              </a:rPr>
              <a:t>of</a:t>
            </a:r>
            <a:r>
              <a:rPr lang="en-US" spc="-20" dirty="0">
                <a:latin typeface="Century Gothic" pitchFamily="34" charset="0"/>
                <a:cs typeface="Cambria"/>
              </a:rPr>
              <a:t> </a:t>
            </a:r>
            <a:r>
              <a:rPr lang="en-US" spc="-5" dirty="0">
                <a:latin typeface="Century Gothic" pitchFamily="34" charset="0"/>
                <a:cs typeface="Cambria"/>
              </a:rPr>
              <a:t>C</a:t>
            </a:r>
            <a:r>
              <a:rPr lang="en-US" dirty="0">
                <a:latin typeface="Century Gothic" pitchFamily="34" charset="0"/>
                <a:cs typeface="Cambria"/>
              </a:rPr>
              <a:t>.</a:t>
            </a:r>
            <a:r>
              <a:rPr lang="en-US" spc="-5" dirty="0">
                <a:latin typeface="Century Gothic" pitchFamily="34" charset="0"/>
                <a:cs typeface="Cambria"/>
              </a:rPr>
              <a:t>P</a:t>
            </a:r>
            <a:r>
              <a:rPr lang="en-US" dirty="0">
                <a:latin typeface="Century Gothic" pitchFamily="34" charset="0"/>
                <a:cs typeface="Cambria"/>
              </a:rPr>
              <a:t>.</a:t>
            </a:r>
            <a:r>
              <a:rPr lang="en-US" spc="-5" dirty="0">
                <a:latin typeface="Century Gothic" pitchFamily="34" charset="0"/>
                <a:cs typeface="Cambria"/>
              </a:rPr>
              <a:t>T</a:t>
            </a:r>
            <a:r>
              <a:rPr lang="en-US" dirty="0">
                <a:latin typeface="Century Gothic" pitchFamily="34" charset="0"/>
                <a:cs typeface="Cambria"/>
              </a:rPr>
              <a:t>.</a:t>
            </a:r>
            <a:r>
              <a:rPr lang="en-US" spc="-30" dirty="0">
                <a:latin typeface="Century Gothic" pitchFamily="34" charset="0"/>
                <a:cs typeface="Cambria"/>
              </a:rPr>
              <a:t>E</a:t>
            </a:r>
            <a:r>
              <a:rPr lang="en-US" dirty="0">
                <a:latin typeface="Century Gothic" pitchFamily="34" charset="0"/>
                <a:cs typeface="Cambria"/>
              </a:rPr>
              <a:t>.</a:t>
            </a:r>
            <a:r>
              <a:rPr lang="en-US" spc="-30" dirty="0">
                <a:latin typeface="Century Gothic" pitchFamily="34" charset="0"/>
                <a:cs typeface="Cambria"/>
              </a:rPr>
              <a:t>D</a:t>
            </a:r>
            <a:r>
              <a:rPr lang="en-US" spc="-30" dirty="0" smtClean="0">
                <a:latin typeface="Century Gothic" pitchFamily="34" charset="0"/>
                <a:cs typeface="Cambria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spc="-30" dirty="0" smtClean="0">
              <a:solidFill>
                <a:schemeClr val="bg1"/>
              </a:solidFill>
              <a:latin typeface="Century Gothic" pitchFamily="34" charset="0"/>
              <a:cs typeface="Cambria"/>
            </a:endParaRPr>
          </a:p>
          <a:p>
            <a:pPr marL="0" indent="0" algn="ctr">
              <a:buNone/>
            </a:pPr>
            <a:r>
              <a:rPr lang="en-US" sz="2000" spc="-3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Crime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Prevention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Through </a:t>
            </a:r>
            <a:r>
              <a:rPr lang="en-US" sz="2000" spc="-3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E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n</a:t>
            </a:r>
            <a:r>
              <a:rPr lang="en-US" sz="2000" spc="-3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v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ironmental</a:t>
            </a:r>
            <a:r>
              <a:rPr lang="en-US" sz="2000" spc="-3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De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s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ign</a:t>
            </a: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Cambria"/>
            </a:endParaRPr>
          </a:p>
          <a:p>
            <a:pPr marL="0" indent="0">
              <a:buNone/>
            </a:pPr>
            <a:endParaRPr lang="en-US" sz="2000" spc="-20" dirty="0">
              <a:solidFill>
                <a:schemeClr val="bg1"/>
              </a:solidFill>
              <a:latin typeface="Century Gothic" pitchFamily="34" charset="0"/>
              <a:cs typeface="Cambria"/>
            </a:endParaRPr>
          </a:p>
          <a:p>
            <a:pPr marL="0" indent="0">
              <a:buNone/>
            </a:pP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CPTED</a:t>
            </a:r>
            <a:r>
              <a:rPr lang="en-US" sz="2000" spc="6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i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s</a:t>
            </a:r>
            <a:r>
              <a:rPr lang="en-US" sz="2000" spc="5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a</a:t>
            </a:r>
            <a:r>
              <a:rPr lang="en-US" sz="2000" spc="5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crime</a:t>
            </a:r>
            <a:r>
              <a:rPr lang="en-US" sz="2000" spc="5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p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revention</a:t>
            </a:r>
            <a:r>
              <a:rPr lang="en-US" sz="2000" spc="5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p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hilosophy based </a:t>
            </a:r>
            <a:r>
              <a:rPr lang="en-US" sz="2000" spc="-35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on </a:t>
            </a:r>
            <a:r>
              <a:rPr lang="en-US" sz="2000" spc="-35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the </a:t>
            </a:r>
            <a:r>
              <a:rPr lang="en-US" sz="2000" spc="-35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theory </a:t>
            </a:r>
            <a:r>
              <a:rPr lang="en-US" sz="2000" spc="-35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t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hat</a:t>
            </a:r>
            <a:r>
              <a:rPr lang="en-US" sz="2000" spc="34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proper</a:t>
            </a:r>
            <a:r>
              <a:rPr lang="en-US" sz="2000" spc="34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design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an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d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effe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c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ti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ve 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u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se of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t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h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e b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u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i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l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t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environment can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lead </a:t>
            </a:r>
            <a:r>
              <a:rPr lang="en-US" sz="2000" spc="-30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to </a:t>
            </a:r>
            <a:r>
              <a:rPr lang="en-US" sz="2000" spc="-30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a </a:t>
            </a:r>
            <a:r>
              <a:rPr lang="en-US" sz="2000" spc="-30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r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eduction </a:t>
            </a:r>
            <a:r>
              <a:rPr lang="en-US" sz="2000" spc="-31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in the</a:t>
            </a:r>
            <a:r>
              <a:rPr lang="en-US" sz="2000" spc="34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fear</a:t>
            </a:r>
            <a:r>
              <a:rPr lang="en-US" sz="2000" spc="34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a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nd</a:t>
            </a:r>
            <a:r>
              <a:rPr lang="en-US" sz="2000" spc="34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incidence</a:t>
            </a:r>
            <a:r>
              <a:rPr lang="en-US" sz="2000" spc="34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o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f</a:t>
            </a:r>
            <a:r>
              <a:rPr lang="en-US" sz="2000" spc="33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c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rime,</a:t>
            </a:r>
            <a:r>
              <a:rPr lang="en-US" sz="2000" spc="33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as</a:t>
            </a:r>
            <a:r>
              <a:rPr lang="en-US" sz="2000" spc="34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well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a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s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a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n 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improvemen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t</a:t>
            </a:r>
            <a:r>
              <a:rPr lang="en-US" sz="2000" spc="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i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n the quality</a:t>
            </a:r>
            <a:r>
              <a:rPr lang="en-US" sz="2000" spc="1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o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f 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life.</a:t>
            </a: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Cambria"/>
            </a:endParaRPr>
          </a:p>
          <a:p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12700" indent="0">
              <a:buClr>
                <a:srgbClr val="010000"/>
              </a:buClr>
              <a:buNone/>
              <a:tabLst>
                <a:tab pos="354965" algn="l"/>
              </a:tabLst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Cambria"/>
            </a:endParaRPr>
          </a:p>
          <a:p>
            <a:pPr marL="12700" marR="12700" indent="0">
              <a:buClr>
                <a:srgbClr val="010000"/>
              </a:buClr>
              <a:buNone/>
              <a:tabLst>
                <a:tab pos="35496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C.P.T.E.D.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is an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old concept that is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experiencing</a:t>
            </a:r>
            <a:r>
              <a:rPr lang="en-US" sz="2000" spc="-3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 rebirth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of</a:t>
            </a:r>
            <a:r>
              <a:rPr lang="en-US" sz="2000" spc="-1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interes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.</a:t>
            </a:r>
          </a:p>
          <a:p>
            <a:pPr>
              <a:lnSpc>
                <a:spcPts val="1000"/>
              </a:lnSpc>
              <a:buClr>
                <a:srgbClr val="010000"/>
              </a:buClr>
              <a:buFont typeface="Cambri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ts val="1000"/>
              </a:lnSpc>
              <a:spcBef>
                <a:spcPts val="15"/>
              </a:spcBef>
              <a:buClr>
                <a:srgbClr val="010000"/>
              </a:buClr>
              <a:buFont typeface="Cambri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12700" marR="83185" indent="0">
              <a:buClr>
                <a:srgbClr val="010000"/>
              </a:buClr>
              <a:buNone/>
              <a:tabLst>
                <a:tab pos="354965" algn="l"/>
              </a:tabLst>
            </a:pP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t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acknowledge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s</a:t>
            </a:r>
            <a:r>
              <a:rPr lang="en-US" sz="2000" spc="-3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wha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t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everyon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e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k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nows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already—that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the manner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in which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physical space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is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d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esigned</a:t>
            </a:r>
            <a:r>
              <a:rPr lang="en-US" sz="2000" spc="-3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or used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has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 direct bearing on</a:t>
            </a:r>
            <a:r>
              <a:rPr lang="en-US" sz="2000" spc="-1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c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r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ime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or secu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r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ity</a:t>
            </a:r>
            <a:r>
              <a:rPr lang="en-US" sz="2000" spc="-1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inci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d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ents.</a:t>
            </a:r>
          </a:p>
          <a:p>
            <a:pPr>
              <a:lnSpc>
                <a:spcPts val="1000"/>
              </a:lnSpc>
              <a:buClr>
                <a:srgbClr val="010000"/>
              </a:buClr>
              <a:buFont typeface="Cambri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ts val="1000"/>
              </a:lnSpc>
              <a:spcBef>
                <a:spcPts val="15"/>
              </a:spcBef>
              <a:buClr>
                <a:srgbClr val="010000"/>
              </a:buClr>
              <a:buFont typeface="Cambri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12700" marR="327660" indent="0">
              <a:buClr>
                <a:srgbClr val="010000"/>
              </a:buClr>
              <a:buNone/>
              <a:tabLst>
                <a:tab pos="354965" algn="l"/>
              </a:tabLst>
            </a:pP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The compelling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reasons</a:t>
            </a:r>
            <a:r>
              <a:rPr lang="en-US" sz="2000" spc="-3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for getting involved in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C.P.T.E.D.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re litigation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nd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money.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91135" indent="0">
              <a:lnSpc>
                <a:spcPct val="100000"/>
              </a:lnSpc>
              <a:buNone/>
            </a:pPr>
            <a:endParaRPr lang="en-US" sz="2000" spc="-5" dirty="0" smtClean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pPr marL="0" marR="191135" indent="0">
              <a:lnSpc>
                <a:spcPct val="100000"/>
              </a:lnSpc>
              <a:buNone/>
            </a:pP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Ho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w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ca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n</a:t>
            </a:r>
            <a:r>
              <a:rPr lang="en-US" sz="2000" spc="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ligh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</a:t>
            </a:r>
            <a:r>
              <a:rPr lang="en-US" sz="2000" spc="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bulbs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,</a:t>
            </a:r>
            <a:r>
              <a:rPr lang="en-US" sz="2000" spc="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shrubbery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,</a:t>
            </a:r>
            <a:r>
              <a:rPr lang="en-US" sz="2000" spc="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windows an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d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landsca</a:t>
            </a:r>
            <a:r>
              <a:rPr lang="en-US" sz="2000" spc="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p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i</a:t>
            </a:r>
            <a:r>
              <a:rPr lang="en-US" sz="2000" spc="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n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g</a:t>
            </a:r>
            <a:r>
              <a:rPr lang="en-US" sz="2000" spc="1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red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uce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cr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i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m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e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?</a:t>
            </a: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pPr>
              <a:lnSpc>
                <a:spcPts val="1000"/>
              </a:lnSpc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ts val="1100"/>
              </a:lnSpc>
              <a:spcBef>
                <a:spcPts val="59"/>
              </a:spcBef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12700" marR="349250" indent="0">
              <a:lnSpc>
                <a:spcPct val="100000"/>
              </a:lnSpc>
              <a:buNone/>
            </a:pP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Chance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are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,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you have never tho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u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g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ht of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thes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e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thing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a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crim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e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preventio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n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tools!</a:t>
            </a: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pPr>
              <a:lnSpc>
                <a:spcPts val="1000"/>
              </a:lnSpc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ts val="1100"/>
              </a:lnSpc>
              <a:spcBef>
                <a:spcPts val="59"/>
              </a:spcBef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0" marR="12700" indent="0" algn="just">
              <a:lnSpc>
                <a:spcPct val="100000"/>
              </a:lnSpc>
              <a:buNone/>
            </a:pP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Howeve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r,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ligh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bulbs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,</a:t>
            </a:r>
            <a:r>
              <a:rPr lang="en-US" sz="2000" spc="1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shrubber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y,</a:t>
            </a:r>
            <a:r>
              <a:rPr lang="en-US" sz="2000" spc="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windows an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d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landscapin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g</a:t>
            </a:r>
            <a:r>
              <a:rPr lang="en-US" sz="2000" spc="2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ca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n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preven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crim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e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jus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as effectivel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y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a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deadbol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</a:t>
            </a:r>
            <a:r>
              <a:rPr lang="en-US" sz="2000" spc="1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lock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</a:t>
            </a:r>
            <a:r>
              <a:rPr lang="en-US" sz="2000" spc="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an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d fences.</a:t>
            </a: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814705" indent="0">
              <a:buClr>
                <a:srgbClr val="010000"/>
              </a:buClr>
              <a:buNone/>
              <a:tabLst>
                <a:tab pos="355600" algn="l"/>
              </a:tabLst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pPr marL="12700" marR="814705" indent="0">
              <a:buClr>
                <a:srgbClr val="010000"/>
              </a:buClr>
              <a:buNone/>
              <a:tabLst>
                <a:tab pos="3556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Light bulbs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can reduce crime by making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offender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visible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to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residents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who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live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in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the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area.</a:t>
            </a: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pPr>
              <a:lnSpc>
                <a:spcPts val="900"/>
              </a:lnSpc>
              <a:spcBef>
                <a:spcPts val="43"/>
              </a:spcBef>
              <a:buClr>
                <a:srgbClr val="010000"/>
              </a:buClr>
              <a:buFont typeface="Tahom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ts val="1000"/>
              </a:lnSpc>
              <a:buClr>
                <a:srgbClr val="010000"/>
              </a:buClr>
              <a:buFont typeface="Tahom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12700" marR="1003935" indent="0" algn="just">
              <a:buClr>
                <a:srgbClr val="010000"/>
              </a:buClr>
              <a:buNone/>
              <a:tabLst>
                <a:tab pos="35496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hr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u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b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b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er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y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ca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n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r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educe</a:t>
            </a:r>
            <a:r>
              <a:rPr lang="en-US" sz="2000" spc="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cr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i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me by</a:t>
            </a:r>
            <a:r>
              <a:rPr lang="en-US" sz="2000" spc="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a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cti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n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g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a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 a barrier to keep offenders away from crime target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.</a:t>
            </a: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pPr>
              <a:lnSpc>
                <a:spcPts val="900"/>
              </a:lnSpc>
              <a:spcBef>
                <a:spcPts val="43"/>
              </a:spcBef>
              <a:buClr>
                <a:srgbClr val="010000"/>
              </a:buClr>
              <a:buFont typeface="Tahom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ts val="1000"/>
              </a:lnSpc>
              <a:buClr>
                <a:srgbClr val="010000"/>
              </a:buClr>
              <a:buFont typeface="Tahom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12700" marR="12700" indent="0">
              <a:buClr>
                <a:srgbClr val="010000"/>
              </a:buClr>
              <a:buNone/>
              <a:tabLst>
                <a:tab pos="3556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Windows reduce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crime because they allow residents</a:t>
            </a:r>
            <a:r>
              <a:rPr lang="en-US" sz="2000" spc="-3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to keep</a:t>
            </a:r>
            <a:r>
              <a:rPr lang="en-US" sz="2000" spc="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watch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ove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r</a:t>
            </a:r>
            <a:r>
              <a:rPr lang="en-US" sz="2000" spc="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their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neighborhood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.</a:t>
            </a: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pPr>
              <a:lnSpc>
                <a:spcPts val="900"/>
              </a:lnSpc>
              <a:spcBef>
                <a:spcPts val="43"/>
              </a:spcBef>
              <a:buClr>
                <a:srgbClr val="010000"/>
              </a:buClr>
              <a:buFont typeface="Tahom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ts val="1000"/>
              </a:lnSpc>
              <a:buClr>
                <a:srgbClr val="010000"/>
              </a:buClr>
              <a:buFont typeface="Tahom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12700" marR="477520" indent="0">
              <a:buClr>
                <a:srgbClr val="010000"/>
              </a:buClr>
              <a:buNone/>
              <a:tabLst>
                <a:tab pos="3556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L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andscapin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g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reduce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crim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e</a:t>
            </a:r>
            <a:r>
              <a:rPr lang="en-US" sz="2000" spc="-2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b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y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channelin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g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foot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tra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f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fic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to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p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lace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s</a:t>
            </a:r>
            <a:r>
              <a:rPr lang="en-US" sz="2000" spc="-1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w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h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ere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it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was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inten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d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e</a:t>
            </a:r>
            <a:r>
              <a:rPr lang="en-US" sz="2000" spc="-1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d</a:t>
            </a:r>
            <a:r>
              <a:rPr lang="en-US" sz="2000" spc="0" dirty="0" smtClean="0">
                <a:solidFill>
                  <a:schemeClr val="bg1"/>
                </a:solidFill>
                <a:latin typeface="Century Gothic" pitchFamily="34" charset="0"/>
                <a:cs typeface="Tahoma"/>
              </a:rPr>
              <a:t>.</a:t>
            </a: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Tahoma"/>
            </a:endParaRPr>
          </a:p>
          <a:p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Cambria"/>
              </a:rPr>
              <a:t>Foreseeability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627380" indent="0">
              <a:buClr>
                <a:srgbClr val="010000"/>
              </a:buClr>
              <a:buNone/>
              <a:tabLst>
                <a:tab pos="354965" algn="l"/>
              </a:tabLst>
            </a:pP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  <a:cs typeface="Cambria"/>
            </a:endParaRPr>
          </a:p>
          <a:p>
            <a:pPr marL="12700" marR="627380" indent="0">
              <a:buClr>
                <a:srgbClr val="010000"/>
              </a:buClr>
              <a:buNone/>
              <a:tabLst>
                <a:tab pos="35496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A key issue in determining a person's liability.</a:t>
            </a:r>
          </a:p>
          <a:p>
            <a:pPr>
              <a:lnSpc>
                <a:spcPts val="1000"/>
              </a:lnSpc>
              <a:buClr>
                <a:srgbClr val="010000"/>
              </a:buClr>
              <a:buFont typeface="Cambri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lnSpc>
                <a:spcPts val="1100"/>
              </a:lnSpc>
              <a:spcBef>
                <a:spcPts val="59"/>
              </a:spcBef>
              <a:buClr>
                <a:srgbClr val="010000"/>
              </a:buClr>
              <a:buFont typeface="Cambria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2700" marR="12700" indent="0">
              <a:buClr>
                <a:srgbClr val="010000"/>
              </a:buClr>
              <a:buNone/>
              <a:tabLst>
                <a:tab pos="35496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M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a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ny lawsuits are being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decide</a:t>
            </a:r>
            <a:r>
              <a:rPr lang="en-US" sz="2000" spc="-1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d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, 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no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t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on whethe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r</a:t>
            </a:r>
            <a:r>
              <a:rPr lang="en-US" sz="2000" spc="-2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o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r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no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t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a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guar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d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o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r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alar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m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was 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present, but</a:t>
            </a:r>
            <a:r>
              <a:rPr lang="en-US" sz="2000" spc="-2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o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n design and</a:t>
            </a:r>
            <a:r>
              <a:rPr lang="en-US" sz="2000" spc="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</a:t>
            </a:r>
            <a:r>
              <a:rPr lang="en-US" sz="2000" b="1" spc="-2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management</a:t>
            </a:r>
            <a:r>
              <a:rPr lang="en-US" sz="2000" b="1" spc="-1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 </a:t>
            </a:r>
            <a:r>
              <a:rPr lang="en-US" sz="2000" b="1" spc="-5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decisions</a:t>
            </a:r>
            <a:r>
              <a:rPr lang="en-US" sz="2000" spc="0" dirty="0" smtClean="0">
                <a:solidFill>
                  <a:schemeClr val="bg1"/>
                </a:solidFill>
                <a:latin typeface="Century Gothic" panose="020B0502020202020204" pitchFamily="34" charset="0"/>
                <a:cs typeface="Cambria"/>
              </a:rPr>
              <a:t>.</a:t>
            </a:r>
            <a:endParaRPr lang="en-US" sz="2000" dirty="0" smtClean="0">
              <a:solidFill>
                <a:schemeClr val="bg1"/>
              </a:solidFill>
              <a:latin typeface="Century Gothic" panose="020B0502020202020204" pitchFamily="34" charset="0"/>
              <a:cs typeface="Cambria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>
                <a:latin typeface="Century Gothic" panose="020B0502020202020204" pitchFamily="34" charset="0"/>
                <a:cs typeface="Cambria"/>
              </a:rPr>
              <a:t>C.P.T.E.D</a:t>
            </a:r>
            <a:r>
              <a:rPr lang="en-US" spc="0" dirty="0" smtClean="0">
                <a:latin typeface="Century Gothic" panose="020B0502020202020204" pitchFamily="34" charset="0"/>
                <a:cs typeface="Cambria"/>
              </a:rPr>
              <a:t>.</a:t>
            </a:r>
            <a:r>
              <a:rPr lang="en-US" spc="-30" dirty="0" smtClean="0">
                <a:latin typeface="Century Gothic" panose="020B0502020202020204" pitchFamily="34" charset="0"/>
                <a:cs typeface="Cambria"/>
              </a:rPr>
              <a:t> </a:t>
            </a:r>
            <a:r>
              <a:rPr lang="en-US" spc="0" dirty="0" smtClean="0">
                <a:latin typeface="Century Gothic" panose="020B0502020202020204" pitchFamily="34" charset="0"/>
                <a:cs typeface="Cambria"/>
              </a:rPr>
              <a:t>(Safer</a:t>
            </a:r>
            <a:r>
              <a:rPr lang="en-US" spc="-20" dirty="0" smtClean="0">
                <a:latin typeface="Century Gothic" panose="020B0502020202020204" pitchFamily="34" charset="0"/>
                <a:cs typeface="Cambria"/>
              </a:rPr>
              <a:t> </a:t>
            </a:r>
            <a:r>
              <a:rPr lang="en-US" spc="-5" dirty="0" smtClean="0">
                <a:latin typeface="Century Gothic" panose="020B0502020202020204" pitchFamily="34" charset="0"/>
                <a:cs typeface="Cambria"/>
              </a:rPr>
              <a:t>B</a:t>
            </a:r>
            <a:r>
              <a:rPr lang="en-US" spc="0" dirty="0" smtClean="0">
                <a:latin typeface="Century Gothic" panose="020B0502020202020204" pitchFamily="34" charset="0"/>
                <a:cs typeface="Cambria"/>
              </a:rPr>
              <a:t>y</a:t>
            </a:r>
            <a:r>
              <a:rPr lang="en-US" spc="-5" dirty="0" smtClean="0">
                <a:latin typeface="Century Gothic" panose="020B0502020202020204" pitchFamily="34" charset="0"/>
                <a:cs typeface="Cambria"/>
              </a:rPr>
              <a:t> </a:t>
            </a:r>
            <a:r>
              <a:rPr lang="en-US" spc="0" dirty="0" smtClean="0">
                <a:latin typeface="Century Gothic" panose="020B0502020202020204" pitchFamily="34" charset="0"/>
                <a:cs typeface="Cambria"/>
              </a:rPr>
              <a:t>Design)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2000" dirty="0" smtClean="0"/>
              <a:t>5 </a:t>
            </a:r>
            <a:r>
              <a:rPr lang="en-US" sz="2000" dirty="0"/>
              <a:t>Basic Principles of C.P.T.E.D.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Territoriality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Access </a:t>
            </a:r>
            <a:r>
              <a:rPr lang="en-US" sz="2000" dirty="0"/>
              <a:t>Control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Natural </a:t>
            </a:r>
            <a:r>
              <a:rPr lang="en-US" sz="2000" dirty="0"/>
              <a:t>Surveillance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Activity </a:t>
            </a:r>
            <a:r>
              <a:rPr lang="en-US" sz="2000" dirty="0"/>
              <a:t>Support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Maintenance</a:t>
            </a:r>
            <a:endParaRPr lang="en-US" sz="2000" dirty="0"/>
          </a:p>
          <a:p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Marana Tri-Star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The Tri-Star Program is a partnership between the </a:t>
            </a:r>
            <a:r>
              <a:rPr lang="en-US" sz="2000" dirty="0" smtClean="0"/>
              <a:t>Marana </a:t>
            </a:r>
            <a:r>
              <a:rPr lang="en-US" sz="2000" dirty="0"/>
              <a:t>Police Department, community managers/owners, landlords and residents, working together in a cooperative effort to foster a safer community in </a:t>
            </a:r>
            <a:r>
              <a:rPr lang="en-US" sz="2000" dirty="0" smtClean="0"/>
              <a:t>multi-housing rental </a:t>
            </a:r>
            <a:r>
              <a:rPr lang="en-US" sz="2000" dirty="0"/>
              <a:t>properties.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Tri-Star Program is designed to help residents, owners and managers of rental </a:t>
            </a:r>
            <a:r>
              <a:rPr lang="en-US" sz="2000" dirty="0" smtClean="0"/>
              <a:t>communities </a:t>
            </a:r>
            <a:r>
              <a:rPr lang="en-US" sz="2000" dirty="0"/>
              <a:t>keep drugs and other illegal activity </a:t>
            </a:r>
            <a:r>
              <a:rPr lang="en-US" sz="2000" dirty="0" smtClean="0"/>
              <a:t>out of </a:t>
            </a:r>
            <a:r>
              <a:rPr lang="en-US" sz="2000" dirty="0"/>
              <a:t>their </a:t>
            </a:r>
            <a:r>
              <a:rPr lang="en-US" sz="2000" dirty="0" smtClean="0"/>
              <a:t>respective community.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By </a:t>
            </a:r>
            <a:r>
              <a:rPr lang="en-US" sz="2000" dirty="0"/>
              <a:t>taking proactive steps to abate crime, you enhance the quality of life for tenants; making a safer and more pleasant environment to live, work and raise families.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Marana Tri-Star </a:t>
            </a:r>
            <a:r>
              <a:rPr lang="en-US" dirty="0" smtClean="0"/>
              <a:t>Program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Participating in the Tri-Star Program does not imply there is no crime </a:t>
            </a:r>
            <a:r>
              <a:rPr lang="en-US" sz="2000" dirty="0" smtClean="0"/>
              <a:t>in </a:t>
            </a:r>
            <a:r>
              <a:rPr lang="en-US" sz="2000" dirty="0"/>
              <a:t>the community; it means communities are taking steps to deter crime and have consequences when tenants are involved in illegal </a:t>
            </a:r>
            <a:r>
              <a:rPr lang="en-US" sz="2000" dirty="0" smtClean="0"/>
              <a:t>activities </a:t>
            </a:r>
            <a:r>
              <a:rPr lang="en-US" sz="2000" dirty="0"/>
              <a:t>in and around the community.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program utilizes a unique three-part approach to crime prevention, designed specifically for the </a:t>
            </a:r>
            <a:r>
              <a:rPr lang="en-US" sz="2000" dirty="0" smtClean="0"/>
              <a:t>multi-housing rental </a:t>
            </a:r>
            <a:r>
              <a:rPr lang="en-US" sz="2000" dirty="0"/>
              <a:t>community.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559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first phase is a multi-faceted approach that offers </a:t>
            </a:r>
            <a:r>
              <a:rPr lang="en-US" sz="1600" dirty="0" smtClean="0"/>
              <a:t>an online </a:t>
            </a:r>
            <a:r>
              <a:rPr lang="en-US" sz="1600" dirty="0"/>
              <a:t>community manager training. This course will cover requirements of the program, tools to combat illegal activity </a:t>
            </a:r>
            <a:r>
              <a:rPr lang="en-US" sz="1600" dirty="0" smtClean="0"/>
              <a:t>in </a:t>
            </a:r>
            <a:r>
              <a:rPr lang="en-US" sz="1600" dirty="0"/>
              <a:t>the community, crime prevention and much more. The manager certification will be good for a period of three years.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second phase of </a:t>
            </a:r>
            <a:r>
              <a:rPr lang="en-US" sz="1600" dirty="0" smtClean="0"/>
              <a:t>Level I is </a:t>
            </a:r>
            <a:r>
              <a:rPr lang="en-US" sz="1600" dirty="0"/>
              <a:t>to implement steps in deterring illegal activity by utilizing the </a:t>
            </a:r>
            <a:r>
              <a:rPr lang="en-US" sz="1600" dirty="0" smtClean="0"/>
              <a:t>following required</a:t>
            </a:r>
            <a:r>
              <a:rPr lang="en-US" sz="1600" dirty="0"/>
              <a:t> tools</a:t>
            </a:r>
            <a:r>
              <a:rPr lang="en-US" sz="1600" dirty="0" smtClean="0"/>
              <a:t>: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Terms of Program Agreement</a:t>
            </a:r>
          </a:p>
          <a:p>
            <a:pPr marL="0" indent="0">
              <a:buNone/>
            </a:pPr>
            <a:r>
              <a:rPr lang="en-US" sz="1600" dirty="0"/>
              <a:t>Crime Free Lease Addendum</a:t>
            </a:r>
          </a:p>
          <a:p>
            <a:pPr marL="0" indent="0">
              <a:buNone/>
            </a:pPr>
            <a:r>
              <a:rPr lang="en-US" sz="1600" dirty="0"/>
              <a:t>Trespass Enforcement Program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b="1" dirty="0"/>
              <a:t>Level </a:t>
            </a:r>
            <a:r>
              <a:rPr lang="en-US" sz="1600" b="1" dirty="0" smtClean="0"/>
              <a:t>I </a:t>
            </a:r>
            <a:r>
              <a:rPr lang="en-US" sz="1600" b="1" dirty="0"/>
              <a:t>Benefits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Managers receive certificate of achievement for completing online training.</a:t>
            </a:r>
          </a:p>
          <a:p>
            <a:pPr marL="0" indent="0">
              <a:buNone/>
            </a:pPr>
            <a:r>
              <a:rPr lang="en-US" sz="1600" dirty="0"/>
              <a:t>Community will be listed on the </a:t>
            </a:r>
            <a:r>
              <a:rPr lang="en-US" sz="1600" dirty="0" smtClean="0"/>
              <a:t>Marana </a:t>
            </a:r>
            <a:r>
              <a:rPr lang="en-US" sz="1600" dirty="0"/>
              <a:t>Police </a:t>
            </a:r>
            <a:r>
              <a:rPr lang="en-US" sz="1600" dirty="0" smtClean="0"/>
              <a:t>Department’s </a:t>
            </a:r>
            <a:r>
              <a:rPr lang="en-US" sz="1600" dirty="0"/>
              <a:t>Web site as </a:t>
            </a:r>
            <a:r>
              <a:rPr lang="en-US" sz="1600" dirty="0" smtClean="0"/>
              <a:t>Level I participant.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Use of Tri-Star logo.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051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maintenance supervisor is required to complete the online training program.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community must meet the landscaping requirements of </a:t>
            </a:r>
            <a:r>
              <a:rPr lang="en-US" sz="1600" dirty="0" smtClean="0"/>
              <a:t>C.P.T.E.D. </a:t>
            </a:r>
            <a:r>
              <a:rPr lang="en-US" sz="1600" dirty="0"/>
              <a:t>(Crime Prevention Through Environmental Design), which improves visibility and lighting in the community.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Establishes </a:t>
            </a:r>
            <a:r>
              <a:rPr lang="en-US" sz="1600" dirty="0"/>
              <a:t>a method of communication with tenants, either by e-mail, newsletter, </a:t>
            </a:r>
            <a:r>
              <a:rPr lang="en-US" sz="1600" dirty="0" smtClean="0"/>
              <a:t>social media, flyer </a:t>
            </a:r>
            <a:r>
              <a:rPr lang="en-US" sz="1600" dirty="0"/>
              <a:t>or Web site at least once per quarter.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b="1" dirty="0"/>
              <a:t>Level </a:t>
            </a:r>
            <a:r>
              <a:rPr lang="en-US" sz="1600" b="1" dirty="0" smtClean="0"/>
              <a:t>II </a:t>
            </a:r>
            <a:r>
              <a:rPr lang="en-US" sz="1600" b="1" dirty="0"/>
              <a:t>Benefits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Level </a:t>
            </a:r>
            <a:r>
              <a:rPr lang="en-US" sz="1600" dirty="0" smtClean="0"/>
              <a:t>II </a:t>
            </a:r>
            <a:r>
              <a:rPr lang="en-US" sz="1600" dirty="0"/>
              <a:t>certificate for community.</a:t>
            </a:r>
          </a:p>
          <a:p>
            <a:pPr marL="0" indent="0">
              <a:buNone/>
            </a:pPr>
            <a:r>
              <a:rPr lang="en-US" sz="1600" dirty="0"/>
              <a:t>Staff will receive certificate of achievement upon completion of online training.</a:t>
            </a:r>
          </a:p>
          <a:p>
            <a:pPr marL="0" indent="0">
              <a:buNone/>
            </a:pPr>
            <a:r>
              <a:rPr lang="en-US" sz="1600" dirty="0" smtClean="0"/>
              <a:t>Preliminary , no cost C.P.T.E.D. </a:t>
            </a:r>
            <a:r>
              <a:rPr lang="en-US" sz="1600" dirty="0"/>
              <a:t>evaluation.</a:t>
            </a:r>
          </a:p>
          <a:p>
            <a:pPr marL="0" indent="0">
              <a:buNone/>
            </a:pPr>
            <a:r>
              <a:rPr lang="en-US" sz="1600" dirty="0"/>
              <a:t>Community will be listed on the </a:t>
            </a:r>
            <a:r>
              <a:rPr lang="en-US" sz="1600" dirty="0" smtClean="0"/>
              <a:t>Marana </a:t>
            </a:r>
            <a:r>
              <a:rPr lang="en-US" sz="1600" dirty="0"/>
              <a:t>Police </a:t>
            </a:r>
            <a:r>
              <a:rPr lang="en-US" sz="1600" dirty="0" smtClean="0"/>
              <a:t>Department’s </a:t>
            </a:r>
            <a:r>
              <a:rPr lang="en-US" sz="1600" dirty="0"/>
              <a:t>Web site </a:t>
            </a:r>
            <a:r>
              <a:rPr lang="en-US" sz="1600" dirty="0" smtClean="0"/>
              <a:t>as Level II participant. </a:t>
            </a:r>
            <a:r>
              <a:rPr lang="en-US" sz="1600" dirty="0"/>
              <a:t> 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In this level, properties must meet the requirements of </a:t>
            </a:r>
            <a:r>
              <a:rPr lang="en-US" sz="2000" dirty="0" smtClean="0"/>
              <a:t>C.P.T.E.D. </a:t>
            </a:r>
            <a:r>
              <a:rPr lang="en-US" sz="2000" dirty="0"/>
              <a:t>-- security and lighting.  This is the last level required for a community to become </a:t>
            </a:r>
            <a:r>
              <a:rPr lang="en-US" sz="2000" dirty="0" smtClean="0"/>
              <a:t>Level III fully </a:t>
            </a:r>
            <a:r>
              <a:rPr lang="en-US" sz="2000" dirty="0"/>
              <a:t>certified in the Tri-Star Program.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b="1" dirty="0"/>
              <a:t>Level </a:t>
            </a:r>
            <a:r>
              <a:rPr lang="en-US" sz="2000" b="1" dirty="0" smtClean="0"/>
              <a:t>III </a:t>
            </a:r>
            <a:r>
              <a:rPr lang="en-US" sz="2000" b="1" dirty="0"/>
              <a:t>Benefits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Level </a:t>
            </a:r>
            <a:r>
              <a:rPr lang="en-US" sz="2000" dirty="0" smtClean="0"/>
              <a:t>III </a:t>
            </a:r>
            <a:r>
              <a:rPr lang="en-US" sz="2000" dirty="0"/>
              <a:t>(fully certified) </a:t>
            </a:r>
            <a:r>
              <a:rPr lang="en-US" sz="2000" dirty="0" smtClean="0"/>
              <a:t>certificate to display in your office/lobby.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Community </a:t>
            </a:r>
            <a:r>
              <a:rPr lang="en-US" sz="2000" dirty="0"/>
              <a:t>will be listed on the </a:t>
            </a:r>
            <a:r>
              <a:rPr lang="en-US" sz="2000" dirty="0" smtClean="0"/>
              <a:t>Marana </a:t>
            </a:r>
            <a:r>
              <a:rPr lang="en-US" sz="2000" dirty="0"/>
              <a:t>Police </a:t>
            </a:r>
            <a:r>
              <a:rPr lang="en-US" sz="2000" dirty="0" smtClean="0"/>
              <a:t>Department’s </a:t>
            </a:r>
            <a:r>
              <a:rPr lang="en-US" sz="2000" dirty="0"/>
              <a:t>Web site as </a:t>
            </a:r>
            <a:r>
              <a:rPr lang="en-US" sz="2000" dirty="0" smtClean="0"/>
              <a:t>a</a:t>
            </a:r>
            <a:r>
              <a:rPr lang="en-US" sz="2000" dirty="0"/>
              <a:t> </a:t>
            </a:r>
            <a:r>
              <a:rPr lang="en-US" sz="2000" dirty="0" smtClean="0"/>
              <a:t>Level III fully certified property.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Use of Tri-Star signs on community -- Must be purchased by </a:t>
            </a:r>
            <a:r>
              <a:rPr lang="en-US" sz="2000" dirty="0" smtClean="0"/>
              <a:t>the rental community</a:t>
            </a:r>
            <a:r>
              <a:rPr lang="en-US" sz="2000" dirty="0"/>
              <a:t>. </a:t>
            </a:r>
            <a:r>
              <a:rPr lang="en-US" sz="2000" i="1" dirty="0" smtClean="0"/>
              <a:t>(Optional)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of Criminal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When criminals operate out of a rental community, neighborhoods suffer and landlords pay the price. That price may include: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Decline </a:t>
            </a:r>
            <a:r>
              <a:rPr lang="en-US" sz="2000" dirty="0"/>
              <a:t>in community </a:t>
            </a:r>
            <a:r>
              <a:rPr lang="en-US" sz="2000" dirty="0" smtClean="0"/>
              <a:t>value.</a:t>
            </a:r>
          </a:p>
          <a:p>
            <a:pPr marL="0" indent="0">
              <a:buNone/>
            </a:pPr>
            <a:r>
              <a:rPr lang="en-US" sz="2000" dirty="0" smtClean="0"/>
              <a:t>Community </a:t>
            </a:r>
            <a:r>
              <a:rPr lang="en-US" sz="2000" dirty="0"/>
              <a:t>damage from neglect or abuse.</a:t>
            </a:r>
          </a:p>
          <a:p>
            <a:pPr marL="0" indent="0">
              <a:buNone/>
            </a:pPr>
            <a:r>
              <a:rPr lang="en-US" sz="2000" dirty="0" smtClean="0"/>
              <a:t>Increase </a:t>
            </a:r>
            <a:r>
              <a:rPr lang="en-US" sz="2000" dirty="0"/>
              <a:t>risk of civil liability.</a:t>
            </a:r>
          </a:p>
          <a:p>
            <a:pPr marL="0" indent="0">
              <a:buNone/>
            </a:pPr>
            <a:r>
              <a:rPr lang="en-US" sz="2000" dirty="0" smtClean="0"/>
              <a:t>Added emotions of </a:t>
            </a:r>
            <a:r>
              <a:rPr lang="en-US" sz="2000" dirty="0"/>
              <a:t>fear </a:t>
            </a:r>
            <a:r>
              <a:rPr lang="en-US" sz="2000" dirty="0" smtClean="0"/>
              <a:t>placed upon  </a:t>
            </a:r>
            <a:r>
              <a:rPr lang="en-US" sz="2000" dirty="0"/>
              <a:t>respectable tenants.</a:t>
            </a:r>
          </a:p>
          <a:p>
            <a:pPr marL="0" indent="0">
              <a:buNone/>
            </a:pPr>
            <a:r>
              <a:rPr lang="en-US" sz="2000" dirty="0"/>
              <a:t>Valued tenants move due to crime.</a:t>
            </a:r>
          </a:p>
          <a:p>
            <a:pPr marL="0" indent="0">
              <a:buNone/>
            </a:pPr>
            <a:r>
              <a:rPr lang="en-US" sz="2000" dirty="0"/>
              <a:t>Loss of rental income due to eviction or community repair.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3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Landlords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855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Improved community values.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stable tenant base.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Improved </a:t>
            </a:r>
            <a:r>
              <a:rPr lang="en-US" sz="2000" dirty="0"/>
              <a:t>community reputation.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Lower </a:t>
            </a:r>
            <a:r>
              <a:rPr lang="en-US" sz="2000" dirty="0"/>
              <a:t>maintenance costs.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More </a:t>
            </a:r>
            <a:r>
              <a:rPr lang="en-US" sz="2000" dirty="0"/>
              <a:t>secure rental units.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Safer </a:t>
            </a:r>
            <a:r>
              <a:rPr lang="en-US" sz="2000" dirty="0"/>
              <a:t>exterior environment.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Reduced </a:t>
            </a:r>
            <a:r>
              <a:rPr lang="en-US" sz="2000" dirty="0"/>
              <a:t>premise liability.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C.P.T.E.D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Crime </a:t>
            </a:r>
            <a:r>
              <a:rPr lang="en-US" sz="2000" dirty="0"/>
              <a:t>Prevention Through Environmental Design</a:t>
            </a:r>
          </a:p>
          <a:p>
            <a:pPr marL="0" indent="0" algn="ctr">
              <a:buNone/>
            </a:pPr>
            <a:r>
              <a:rPr lang="en-US" sz="2000" dirty="0"/>
              <a:t>Pronounced “sep‐ted”</a:t>
            </a:r>
          </a:p>
          <a:p>
            <a:pPr marL="12700" marR="12700" indent="0">
              <a:lnSpc>
                <a:spcPct val="80000"/>
              </a:lnSpc>
              <a:buClr>
                <a:srgbClr val="010000"/>
              </a:buClr>
              <a:buNone/>
              <a:tabLst>
                <a:tab pos="332740" algn="l"/>
              </a:tabLst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  <a:cs typeface="Cambria"/>
            </a:endParaRPr>
          </a:p>
          <a:p>
            <a:pPr marL="12700" marR="12700" indent="0">
              <a:lnSpc>
                <a:spcPct val="80000"/>
              </a:lnSpc>
              <a:buClr>
                <a:srgbClr val="010000"/>
              </a:buClr>
              <a:buNone/>
              <a:tabLst>
                <a:tab pos="33274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C.P.T.E.D.</a:t>
            </a:r>
            <a:r>
              <a:rPr lang="en-US" sz="2000" spc="-2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is a way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of thinking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bout the relationship between</a:t>
            </a:r>
            <a:r>
              <a:rPr lang="en-US" sz="2000" spc="-3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criminal</a:t>
            </a:r>
            <a:r>
              <a:rPr lang="en-US" sz="2000" spc="-3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ctivity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an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d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p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ro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per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y des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gn,</a:t>
            </a:r>
            <a:r>
              <a:rPr lang="en-US" sz="2000" spc="-3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 way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of designing</a:t>
            </a:r>
            <a:r>
              <a:rPr lang="en-US" sz="2000" spc="-3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 property to be less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attractive to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criminals.</a:t>
            </a:r>
            <a:endParaRPr lang="en-US" sz="2000" dirty="0">
              <a:solidFill>
                <a:schemeClr val="bg1"/>
              </a:solidFill>
              <a:latin typeface="Century Gothic" pitchFamily="34" charset="0"/>
              <a:cs typeface="Cambria"/>
            </a:endParaRPr>
          </a:p>
          <a:p>
            <a:pPr>
              <a:lnSpc>
                <a:spcPts val="650"/>
              </a:lnSpc>
              <a:spcBef>
                <a:spcPts val="38"/>
              </a:spcBef>
              <a:buClr>
                <a:srgbClr val="010000"/>
              </a:buClr>
              <a:buFont typeface="Wingdings 2"/>
              <a:buChar char="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ts val="1000"/>
              </a:lnSpc>
              <a:buClr>
                <a:srgbClr val="010000"/>
              </a:buClr>
              <a:buFont typeface="Wingdings 2"/>
              <a:buChar char="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ts val="1000"/>
              </a:lnSpc>
              <a:buClr>
                <a:srgbClr val="010000"/>
              </a:buClr>
              <a:buFont typeface="Wingdings 2"/>
              <a:buChar char=""/>
            </a:pPr>
            <a:endParaRPr lang="en-U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12700" marR="73025" indent="0">
              <a:lnSpc>
                <a:spcPct val="80000"/>
              </a:lnSpc>
              <a:buClr>
                <a:srgbClr val="010000"/>
              </a:buClr>
              <a:buNone/>
              <a:tabLst>
                <a:tab pos="332740" algn="l"/>
              </a:tabLst>
            </a:pP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Peopl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e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wh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o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us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e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C.P.T.E.D. designe</a:t>
            </a:r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d</a:t>
            </a:r>
            <a:r>
              <a:rPr lang="en-US" sz="2000" spc="-30" dirty="0" smtClean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area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s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p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erceive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them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s safe,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while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“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would‐be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criminals”</a:t>
            </a:r>
            <a:r>
              <a:rPr lang="en-US" sz="2000" spc="-3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see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them as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highly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risky</a:t>
            </a:r>
            <a:r>
              <a:rPr lang="en-US" sz="2000" spc="-2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places</a:t>
            </a:r>
            <a:r>
              <a:rPr lang="en-US" sz="2000" spc="-1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t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o</a:t>
            </a:r>
            <a:r>
              <a:rPr lang="en-US" sz="2000" spc="-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commit</a:t>
            </a:r>
            <a:r>
              <a:rPr lang="en-US" sz="2000" spc="-25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entury Gothic" pitchFamily="34" charset="0"/>
                <a:cs typeface="Cambria"/>
              </a:rPr>
              <a:t>crime.</a:t>
            </a:r>
          </a:p>
          <a:p>
            <a:endParaRPr lang="en-US" sz="2000" dirty="0"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plorer_PowerPoint">
  <a:themeElements>
    <a:clrScheme name="Marana custom theme 4">
      <a:dk1>
        <a:sysClr val="windowText" lastClr="000000"/>
      </a:dk1>
      <a:lt1>
        <a:sysClr val="window" lastClr="FFFFFF"/>
      </a:lt1>
      <a:dk2>
        <a:srgbClr val="00464D"/>
      </a:dk2>
      <a:lt2>
        <a:srgbClr val="ACB9CA"/>
      </a:lt2>
      <a:accent1>
        <a:srgbClr val="5BACDF"/>
      </a:accent1>
      <a:accent2>
        <a:srgbClr val="C0122A"/>
      </a:accent2>
      <a:accent3>
        <a:srgbClr val="6EA644"/>
      </a:accent3>
      <a:accent4>
        <a:srgbClr val="622D6E"/>
      </a:accent4>
      <a:accent5>
        <a:srgbClr val="008C9A"/>
      </a:accent5>
      <a:accent6>
        <a:srgbClr val="DF6F1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819</Words>
  <Application>Microsoft Office PowerPoint</Application>
  <PresentationFormat>On-screen Show (4:3)</PresentationFormat>
  <Paragraphs>165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Explorer_PowerPoint</vt:lpstr>
      <vt:lpstr>Crime Prevention Through Environmental Design</vt:lpstr>
      <vt:lpstr>Marana Tri-Star Program</vt:lpstr>
      <vt:lpstr>Marana Tri-Star Program</vt:lpstr>
      <vt:lpstr>Level I</vt:lpstr>
      <vt:lpstr>Level II</vt:lpstr>
      <vt:lpstr>Level III</vt:lpstr>
      <vt:lpstr>Costs of Criminal Activity</vt:lpstr>
      <vt:lpstr>Benefits to Landlords</vt:lpstr>
      <vt:lpstr>C.P.T.E.D.</vt:lpstr>
      <vt:lpstr>Definition of C.P.T.E.D:</vt:lpstr>
      <vt:lpstr>Motivational Statement</vt:lpstr>
      <vt:lpstr>Introduction</vt:lpstr>
      <vt:lpstr>Introduction</vt:lpstr>
      <vt:lpstr>Foreseeability</vt:lpstr>
      <vt:lpstr>C.P.T.E.D. (Safer By Design)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Cox</dc:creator>
  <cp:lastModifiedBy>Thomas Cox</cp:lastModifiedBy>
  <cp:revision>3</cp:revision>
  <dcterms:created xsi:type="dcterms:W3CDTF">2017-02-23T16:30:11Z</dcterms:created>
  <dcterms:modified xsi:type="dcterms:W3CDTF">2017-02-23T16:45:58Z</dcterms:modified>
</cp:coreProperties>
</file>