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278" r:id="rId3"/>
    <p:sldId id="260" r:id="rId4"/>
    <p:sldId id="277" r:id="rId5"/>
    <p:sldId id="291" r:id="rId6"/>
    <p:sldId id="289" r:id="rId7"/>
    <p:sldId id="284" r:id="rId8"/>
    <p:sldId id="285" r:id="rId9"/>
    <p:sldId id="286" r:id="rId10"/>
    <p:sldId id="287" r:id="rId11"/>
    <p:sldId id="283" r:id="rId12"/>
    <p:sldId id="295" r:id="rId13"/>
    <p:sldId id="298" r:id="rId14"/>
    <p:sldId id="299" r:id="rId15"/>
    <p:sldId id="300" r:id="rId16"/>
    <p:sldId id="288" r:id="rId17"/>
    <p:sldId id="280" r:id="rId18"/>
    <p:sldId id="292" r:id="rId19"/>
    <p:sldId id="293" r:id="rId20"/>
    <p:sldId id="294" r:id="rId21"/>
    <p:sldId id="279" r:id="rId22"/>
    <p:sldId id="276" r:id="rId23"/>
    <p:sldId id="296" r:id="rId24"/>
    <p:sldId id="290" r:id="rId25"/>
    <p:sldId id="297" r:id="rId26"/>
    <p:sldId id="281" r:id="rId27"/>
    <p:sldId id="263" r:id="rId2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bby Shelton" initials="LS" lastIdx="3" clrIdx="0">
    <p:extLst/>
  </p:cmAuthor>
  <p:cmAuthor id="2" name="Andrea Sirois" initials="A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 varScale="1">
        <p:scale>
          <a:sx n="107" d="100"/>
          <a:sy n="10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E2CB-8DA3-4598-8223-37F45DACE03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B29F7-4511-476E-8862-37E6A3AE4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5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C3B7-8945-4493-AEA3-EC13AE44CE3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94A2-8BE7-41EA-A0AD-9B3AF5E6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7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C3B7-8945-4493-AEA3-EC13AE44CE3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94A2-8BE7-41EA-A0AD-9B3AF5E6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C3B7-8945-4493-AEA3-EC13AE44CE3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94A2-8BE7-41EA-A0AD-9B3AF5E6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5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C3B7-8945-4493-AEA3-EC13AE44CE3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94A2-8BE7-41EA-A0AD-9B3AF5E6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6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C3B7-8945-4493-AEA3-EC13AE44CE3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94A2-8BE7-41EA-A0AD-9B3AF5E6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4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C3B7-8945-4493-AEA3-EC13AE44CE3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94A2-8BE7-41EA-A0AD-9B3AF5E6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1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C3B7-8945-4493-AEA3-EC13AE44CE3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94A2-8BE7-41EA-A0AD-9B3AF5E6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4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C3B7-8945-4493-AEA3-EC13AE44CE3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94A2-8BE7-41EA-A0AD-9B3AF5E6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2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C3B7-8945-4493-AEA3-EC13AE44CE3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94A2-8BE7-41EA-A0AD-9B3AF5E6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1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C3B7-8945-4493-AEA3-EC13AE44CE3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94A2-8BE7-41EA-A0AD-9B3AF5E6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0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C3B7-8945-4493-AEA3-EC13AE44CE3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94A2-8BE7-41EA-A0AD-9B3AF5E6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EC3B7-8945-4493-AEA3-EC13AE44CE3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A94A2-8BE7-41EA-A0AD-9B3AF5E6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7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5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" y="0"/>
            <a:ext cx="914188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133600"/>
            <a:ext cx="51054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36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- </a:t>
            </a:r>
            <a:br>
              <a:rPr lang="en-US" sz="36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Agreement Database Training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2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38958" y="1716395"/>
            <a:ext cx="923055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i="1" dirty="0">
                <a:latin typeface="Century Gothic" panose="020B0502020202020204" pitchFamily="34" charset="0"/>
              </a:rPr>
              <a:t>Town Council Approval Process:</a:t>
            </a:r>
          </a:p>
          <a:p>
            <a:pPr lvl="1"/>
            <a:endParaRPr lang="en-US" i="1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After following the Internal or Finance routing methods, the generating department is required to submit Agreements Transmittal Form into </a:t>
            </a:r>
            <a:r>
              <a:rPr lang="en-US" dirty="0" err="1">
                <a:latin typeface="Century Gothic" panose="020B0502020202020204" pitchFamily="34" charset="0"/>
              </a:rPr>
              <a:t>AgendaQuick</a:t>
            </a:r>
            <a:r>
              <a:rPr lang="en-US" dirty="0">
                <a:latin typeface="Century Gothic" panose="020B0502020202020204" pitchFamily="34" charset="0"/>
              </a:rPr>
              <a:t> for Council consideration.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entury Gothic" panose="020B0502020202020204" pitchFamily="34" charset="0"/>
              </a:rPr>
              <a:t>The </a:t>
            </a:r>
            <a:r>
              <a:rPr lang="en-US" sz="1900" dirty="0">
                <a:latin typeface="Century Gothic" panose="020B0502020202020204" pitchFamily="34" charset="0"/>
              </a:rPr>
              <a:t>Generating Department will upload the document into </a:t>
            </a:r>
            <a:r>
              <a:rPr lang="en-US" sz="1900" dirty="0" err="1">
                <a:latin typeface="Century Gothic" panose="020B0502020202020204" pitchFamily="34" charset="0"/>
              </a:rPr>
              <a:t>AgendaQuick</a:t>
            </a:r>
            <a:r>
              <a:rPr lang="en-US" sz="1900" dirty="0">
                <a:latin typeface="Century Gothic" panose="020B0502020202020204" pitchFamily="34" charset="0"/>
              </a:rPr>
              <a:t>, under the Resource section as an </a:t>
            </a:r>
            <a:r>
              <a:rPr lang="en-US" sz="1900" dirty="0" smtClean="0">
                <a:latin typeface="Century Gothic" panose="020B0502020202020204" pitchFamily="34" charset="0"/>
              </a:rPr>
              <a:t>Attachment.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entury Gothic" panose="020B0502020202020204" pitchFamily="34" charset="0"/>
              </a:rPr>
              <a:t>Number </a:t>
            </a:r>
            <a:r>
              <a:rPr lang="en-US" sz="1900" dirty="0">
                <a:latin typeface="Century Gothic" panose="020B0502020202020204" pitchFamily="34" charset="0"/>
              </a:rPr>
              <a:t>the Attachment Agreement Transmittal #Zero (0) (numerical value</a:t>
            </a:r>
            <a:r>
              <a:rPr lang="en-US" sz="1900" dirty="0" smtClean="0">
                <a:latin typeface="Century Gothic" panose="020B0502020202020204" pitchFamily="34" charset="0"/>
              </a:rPr>
              <a:t>)</a:t>
            </a:r>
            <a:endParaRPr lang="en-US" sz="1900" dirty="0">
              <a:latin typeface="Century Gothic" panose="020B0502020202020204" pitchFamily="34" charset="0"/>
            </a:endParaRPr>
          </a:p>
          <a:p>
            <a:pPr lvl="1"/>
            <a:endParaRPr lang="en-US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Must attach a physical copy of the Agreements Transmittal form to the physical agreement documents that Towns Clerk Office will be </a:t>
            </a:r>
            <a:r>
              <a:rPr lang="en-US" dirty="0" smtClean="0">
                <a:latin typeface="Century Gothic" panose="020B0502020202020204" pitchFamily="34" charset="0"/>
              </a:rPr>
              <a:t>signing.</a:t>
            </a:r>
            <a:endParaRPr lang="en-US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Agreement Owner must submit additional Agreements Transmittal forms for each change to the Agreements (Amendments/Addendums, Task Orders, or Change Orders).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53975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Routing Mechanisms:</a:t>
            </a:r>
          </a:p>
        </p:txBody>
      </p:sp>
    </p:spTree>
    <p:extLst>
      <p:ext uri="{BB962C8B-B14F-4D97-AF65-F5344CB8AC3E}">
        <p14:creationId xmlns:p14="http://schemas.microsoft.com/office/powerpoint/2010/main" val="27609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System Tour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385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System Tour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385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5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System Tour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:\Users\asirois\Pictures\JOC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202" y="1828800"/>
            <a:ext cx="624840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130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System Tour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C:\Users\asirois\Pictures\Supplementry Document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7010400" cy="2860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239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System Tour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:\Users\asirois\Pictures\Mark Complet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7315200" cy="289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95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Management Tool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6764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Manager Reports</a:t>
            </a:r>
            <a:endParaRPr lang="en-US" sz="2400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6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Will be sent to Finance and Town Clerk’s Office then distributed to the relevant Department Heads at the beginning of every month.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Reports include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Renewal </a:t>
            </a: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(Upcoming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Tasks (Past Due and Upcoming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Tasks will show past due tasks are not completed or email was not contacted at the completion of a task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742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Notifications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399" y="1566295"/>
            <a:ext cx="883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i="1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sz="2000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Task Notifications</a:t>
            </a:r>
            <a:endParaRPr lang="en-US" sz="2000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6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Task </a:t>
            </a: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Types: </a:t>
            </a:r>
            <a:endParaRPr lang="en-US" sz="16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Renewals</a:t>
            </a: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, Bonds, Certificates of Insurance, Payments, General Compliance (debt issuance, 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required reports)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Task assignee may be different than agreement 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owner.</a:t>
            </a:r>
            <a:endParaRPr lang="en-US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Department </a:t>
            </a: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assistants are never to be agreement 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owners.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Task 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Notifications: </a:t>
            </a:r>
            <a:endParaRPr lang="en-US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Meeting invite in 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Outlook set at 7am</a:t>
            </a:r>
            <a:endParaRPr lang="en-US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120, 90, 60, 30 day upcoming notification settings (up to 5 notifications total including deadline date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endParaRPr lang="en-US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Must email </a:t>
            </a: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Finance or Town Clerk’s Office after the completion of the 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task.</a:t>
            </a:r>
          </a:p>
          <a:p>
            <a:pPr marL="1200150" lvl="5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If not, it will be considered past due on manager’s reports.</a:t>
            </a:r>
            <a:endParaRPr lang="en-US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4357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Outlook Notifications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200"/>
            <a:ext cx="9144000" cy="406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5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Outlook Notifications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81200"/>
            <a:ext cx="9144000" cy="35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660" y="1676400"/>
            <a:ext cx="457274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What is this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?</a:t>
            </a:r>
            <a:b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Why are we doing it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?</a:t>
            </a:r>
            <a:b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Quick Definitions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Generating Departments Responsibilities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Agreements 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Routing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Process</a:t>
            </a:r>
            <a:b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Features</a:t>
            </a:r>
            <a:b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System Tour</a:t>
            </a:r>
            <a:b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Agreements Transmittal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Form</a:t>
            </a:r>
            <a:b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What are the next steps?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53975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392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628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Outlook Notifications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" y="2209800"/>
            <a:ext cx="9144000" cy="323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77157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Agreements Transmittal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544745"/>
            <a:ext cx="883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entury Gothic" panose="020B0502020202020204" pitchFamily="34" charset="0"/>
                <a:cs typeface="Arial" panose="020B0604020202020204" pitchFamily="34" charset="0"/>
              </a:rPr>
              <a:t>Purpose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Agreements Transmittal Form is intended to collect information for  </a:t>
            </a:r>
            <a:r>
              <a:rPr lang="en-US" sz="1600" dirty="0" err="1">
                <a:latin typeface="Century Gothic" panose="020B0502020202020204" pitchFamily="34" charset="0"/>
                <a:cs typeface="Arial" panose="020B0604020202020204" pitchFamily="34" charset="0"/>
              </a:rPr>
              <a:t>Laserfiche</a:t>
            </a: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 and </a:t>
            </a:r>
            <a:r>
              <a:rPr lang="en-US" sz="1600" dirty="0" err="1"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. This is to avoid duplication of forms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  <a:endParaRPr lang="en-US" sz="2400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Sections</a:t>
            </a:r>
            <a:endParaRPr lang="en-US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+mj-lt"/>
              <a:buAutoNum type="romanUcPeriod"/>
            </a:pP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Basic Agreement Information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1600" dirty="0" err="1"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 Tasks and Notifications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1600" dirty="0" err="1">
                <a:latin typeface="Century Gothic" panose="020B0502020202020204" pitchFamily="34" charset="0"/>
                <a:cs typeface="Arial" panose="020B0604020202020204" pitchFamily="34" charset="0"/>
              </a:rPr>
              <a:t>Laserfiche</a:t>
            </a: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 Details/Other Details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Finance/Town Clerk’s Office Internal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Document References </a:t>
            </a:r>
          </a:p>
          <a:p>
            <a:endParaRPr lang="en-US" sz="2400" i="1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Notes</a:t>
            </a:r>
            <a:endParaRPr lang="en-US" sz="2400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For V1 it is a paper or digital fillable PDF sheet that is sent to Finance or Town Clerk’s Office by the Agreement </a:t>
            </a:r>
            <a:r>
              <a:rPr lang="en-US" sz="1600" dirty="0" smtClean="0">
                <a:latin typeface="Century Gothic" panose="020B0502020202020204" pitchFamily="34" charset="0"/>
              </a:rPr>
              <a:t>Owner.</a:t>
            </a:r>
            <a:endParaRPr lang="en-US" sz="1600" dirty="0">
              <a:latin typeface="Century Gothic" panose="020B0502020202020204" pitchFamily="34" charset="0"/>
            </a:endParaRPr>
          </a:p>
          <a:p>
            <a:pPr lvl="1"/>
            <a:endParaRPr lang="en-US" sz="16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6089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Agreement Transmittal Form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012" y="1714869"/>
            <a:ext cx="5705973" cy="485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29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Agreement Transmittal Form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sirois\Pictures\Agreement Transmittal Task and Notificat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2295"/>
            <a:ext cx="4705350" cy="525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6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Agreement Example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Handed out agreements to fill out an Agreements Transmittal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Laserfiche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Instructions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Opportunity for agreement owners to provide Town Clerk’s Office relevant information.</a:t>
            </a:r>
            <a:endParaRPr lang="en-US" dirty="0"/>
          </a:p>
        </p:txBody>
      </p:sp>
      <p:pic>
        <p:nvPicPr>
          <p:cNvPr id="2050" name="Picture 2" descr="C:\Users\asirois\Pictures\Laserfich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200"/>
            <a:ext cx="5724525" cy="398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7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What’s Next?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" y="1676400"/>
            <a:ext cx="8839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Review Procedures and Agreements Transmittal</a:t>
            </a:r>
          </a:p>
          <a:p>
            <a:endParaRPr lang="en-US" sz="2000" i="1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sz="2000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App Launch: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Oct 18</a:t>
            </a:r>
            <a:r>
              <a:rPr lang="en-US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@5pm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ll staff are required to fill-out Agreements Transmittal Form for each agreement or supplementary document.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Designated users will have either editing or viewable access within </a:t>
            </a:r>
            <a:r>
              <a:rPr lang="en-US" sz="1600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Email Yiannis and Erik to request viewing access and the access lists will be reviewed periodically.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346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Contact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i="1" dirty="0">
                <a:latin typeface="Century Gothic" panose="020B0502020202020204" pitchFamily="34" charset="0"/>
                <a:cs typeface="Arial" panose="020B0604020202020204" pitchFamily="34" charset="0"/>
              </a:rPr>
              <a:t>Lucinda Norris</a:t>
            </a: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Finance Department</a:t>
            </a: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lnorris@maranaaz.gov</a:t>
            </a: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X1942</a:t>
            </a:r>
            <a:endParaRPr lang="en-US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Suzanne Sutherland</a:t>
            </a:r>
          </a:p>
          <a:p>
            <a:pPr marL="0" indent="0">
              <a:buNone/>
            </a:pP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Town Clerk’s Office</a:t>
            </a:r>
          </a:p>
          <a:p>
            <a:pPr marL="0" indent="0">
              <a:buNone/>
            </a:pP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ssutherland@maranaz.gov</a:t>
            </a:r>
          </a:p>
          <a:p>
            <a:pPr marL="0" indent="0">
              <a:buNone/>
            </a:pP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X1961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9914" y="533400"/>
            <a:ext cx="4464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Additional Questions</a:t>
            </a:r>
          </a:p>
        </p:txBody>
      </p:sp>
    </p:spTree>
    <p:extLst>
      <p:ext uri="{BB962C8B-B14F-4D97-AF65-F5344CB8AC3E}">
        <p14:creationId xmlns:p14="http://schemas.microsoft.com/office/powerpoint/2010/main" val="421972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152400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What is it?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660" y="1600200"/>
            <a:ext cx="88392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0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 web-based application that gives a snapshot about agreement details, notifies agreement owners about key agreement dates, and generates reports to management for review.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Key Dates that occur after the execution of an agreement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Entering agreements from this point on </a:t>
            </a:r>
            <a:endParaRPr lang="en-US" sz="20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When possible entering original agreements</a:t>
            </a:r>
            <a:b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US" sz="20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is a database, not a repository.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Version </a:t>
            </a: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1 of what will likely be a multiphase system.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Version 1 will have selective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access to </a:t>
            </a:r>
            <a:r>
              <a:rPr lang="en-US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AgreeDB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System.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Agreements Transmittal Form will affect everyone 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9352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152400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Why?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660" y="1676400"/>
            <a:ext cx="8839200" cy="874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 panose="020B0502020202020204" pitchFamily="34" charset="0"/>
              </a:rPr>
              <a:t>Institutional </a:t>
            </a:r>
            <a:r>
              <a:rPr lang="en-US" sz="2400" i="1" dirty="0">
                <a:latin typeface="Century Gothic" panose="020B0502020202020204" pitchFamily="34" charset="0"/>
              </a:rPr>
              <a:t>Knowledge </a:t>
            </a:r>
            <a:r>
              <a:rPr lang="en-US" sz="2400" i="1" dirty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US" sz="2400" i="1" dirty="0" err="1">
                <a:latin typeface="Century Gothic" panose="020B0502020202020204" pitchFamily="34" charset="0"/>
              </a:rPr>
              <a:t>AgreeDB</a:t>
            </a:r>
            <a:r>
              <a:rPr lang="en-US" sz="2400" dirty="0">
                <a:latin typeface="Century Gothic" panose="020B0502020202020204" pitchFamily="34" charset="0"/>
              </a:rPr>
              <a:t/>
            </a:r>
            <a:br>
              <a:rPr lang="en-US" sz="2400" dirty="0">
                <a:latin typeface="Century Gothic" panose="020B0502020202020204" pitchFamily="34" charset="0"/>
              </a:rPr>
            </a:br>
            <a:endParaRPr lang="en-US" sz="2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Digitally captures all agreements’ key data in a summary </a:t>
            </a:r>
            <a:r>
              <a:rPr lang="en-US" sz="2000" dirty="0" smtClean="0">
                <a:latin typeface="Century Gothic" panose="020B0502020202020204" pitchFamily="34" charset="0"/>
              </a:rPr>
              <a:t>format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Key elements: expiration dates, tasks, agreement milestones </a:t>
            </a: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Resource for key data within a snapshot view for the organization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General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Business </a:t>
            </a:r>
            <a:r>
              <a:rPr lang="en-US" dirty="0" smtClean="0">
                <a:latin typeface="Century Gothic" panose="020B0502020202020204" pitchFamily="34" charset="0"/>
              </a:rPr>
              <a:t>continuity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Ensure compliance by organizing all required follow-up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Follow-up is named “tasks” within the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Serves as a reminder about upcoming deadlines through notifications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Enhances agreement management tools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Tracks key information for the lifespan of the agreement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Provides information regarding ownership and task assignees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Generates reports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5529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152400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Quick Definitions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752600"/>
            <a:ext cx="88392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Agreements: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Referencing contracts, agreements, grant awards, etc.; treated in the same manner but strictly referenced as Agreements to avoid confusion.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Generating Department: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Department that is initiating an agreement or receiving it from an outside agency. </a:t>
            </a:r>
            <a:endParaRPr lang="en-US" sz="1400" dirty="0" smtClean="0">
              <a:latin typeface="Century Gothic" panose="020B0502020202020204" pitchFamily="34" charset="0"/>
            </a:endParaRPr>
          </a:p>
          <a:p>
            <a:pPr lvl="1"/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Agreement Owner: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A person within the generating department that is responsible for the agreement through its lifespan and completion of agreement tasks (regardless of task assignee)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Supplementary Documents: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Documents related to an original agreement: Amendments, Addendums, Task Orders, Change Orders.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Task Assignee: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Potentially different than Agreement Owner. Tasks can be delegated to another person, but agreement owner is still responsible for agreement compliance. Task Assignees must be from the same generating department.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0579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4278" y="72501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Generating Department’s 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Responsibilities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9067800" cy="530642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i="1" dirty="0">
                <a:latin typeface="Century Gothic" panose="020B0502020202020204" pitchFamily="34" charset="0"/>
              </a:rPr>
              <a:t>Generating Department will </a:t>
            </a:r>
            <a:endParaRPr lang="en-US" sz="2000" i="1" dirty="0" smtClean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Ensure </a:t>
            </a:r>
            <a:r>
              <a:rPr lang="en-US" sz="1600" dirty="0">
                <a:latin typeface="Century Gothic" panose="020B0502020202020204" pitchFamily="34" charset="0"/>
              </a:rPr>
              <a:t>Agreements meet the appropriate workflow and approval </a:t>
            </a:r>
            <a:r>
              <a:rPr lang="en-US" sz="1600" dirty="0" smtClean="0">
                <a:latin typeface="Century Gothic" panose="020B0502020202020204" pitchFamily="34" charset="0"/>
              </a:rPr>
              <a:t>process.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Fill </a:t>
            </a:r>
            <a:r>
              <a:rPr lang="en-US" sz="1600" dirty="0">
                <a:latin typeface="Century Gothic" panose="020B0502020202020204" pitchFamily="34" charset="0"/>
              </a:rPr>
              <a:t>out the Agreement Transmittal form with all available </a:t>
            </a:r>
            <a:r>
              <a:rPr lang="en-US" sz="1600" dirty="0" smtClean="0">
                <a:latin typeface="Century Gothic" panose="020B0502020202020204" pitchFamily="34" charset="0"/>
              </a:rPr>
              <a:t>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Seek </a:t>
            </a:r>
            <a:r>
              <a:rPr lang="en-US" sz="1400" dirty="0">
                <a:latin typeface="Century Gothic" panose="020B0502020202020204" pitchFamily="34" charset="0"/>
              </a:rPr>
              <a:t>information before submitting </a:t>
            </a:r>
            <a:r>
              <a:rPr lang="en-US" sz="1400" dirty="0" smtClean="0">
                <a:latin typeface="Century Gothic" panose="020B0502020202020204" pitchFamily="34" charset="0"/>
              </a:rPr>
              <a:t>it.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Be </a:t>
            </a:r>
            <a:r>
              <a:rPr lang="en-US" sz="1600" dirty="0">
                <a:latin typeface="Century Gothic" panose="020B0502020202020204" pitchFamily="34" charset="0"/>
              </a:rPr>
              <a:t>responsible for the agreements throughout its </a:t>
            </a:r>
            <a:r>
              <a:rPr lang="en-US" sz="1600" dirty="0" smtClean="0">
                <a:latin typeface="Century Gothic" panose="020B0502020202020204" pitchFamily="34" charset="0"/>
              </a:rPr>
              <a:t>lifespan.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Follow </a:t>
            </a:r>
            <a:r>
              <a:rPr lang="en-US" sz="1600" dirty="0">
                <a:latin typeface="Century Gothic" panose="020B0502020202020204" pitchFamily="34" charset="0"/>
              </a:rPr>
              <a:t>the two step process any time an Agreement Owner is changed</a:t>
            </a:r>
            <a:r>
              <a:rPr lang="en-US" sz="1600" dirty="0" smtClean="0">
                <a:latin typeface="Century Gothic" panose="020B0502020202020204" pitchFamily="34" charset="0"/>
              </a:rPr>
              <a:t>.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Century Gothic" panose="020B0502020202020204" pitchFamily="34" charset="0"/>
              </a:rPr>
              <a:t>Other Departments:</a:t>
            </a:r>
          </a:p>
          <a:p>
            <a:pPr lvl="0"/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Legal reviews agreements as necessary, </a:t>
            </a:r>
            <a:r>
              <a:rPr lang="en-US" sz="1600" dirty="0">
                <a:latin typeface="Century Gothic" panose="020B0502020202020204" pitchFamily="34" charset="0"/>
              </a:rPr>
              <a:t>provides legal advice and/or interpretation of agreement content, a</a:t>
            </a: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nd may assist in filling out the Agreements Transmittal.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Legal is not responsible for completing and turning in the form or tasked with agreement compliance throughout its lifespan</a:t>
            </a:r>
            <a:r>
              <a:rPr lang="en-US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1" indent="0">
              <a:buNone/>
            </a:pPr>
            <a:endParaRPr lang="en-US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Procurement assists with procurement process before the execution of an 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agreement </a:t>
            </a: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as necessary. Procurement 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will assist in filling </a:t>
            </a: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out the Agreements </a:t>
            </a:r>
            <a:r>
              <a:rPr lang="en-US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Transmittal and turn it into Finance on behalf of the Agreement Owner.</a:t>
            </a:r>
            <a:endParaRPr lang="en-US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Procurement </a:t>
            </a: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is </a:t>
            </a:r>
            <a:r>
              <a:rPr lang="en-US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not the agreement owner and is not responsible for assigned tasks associated with the agreement or supplementary form throughout </a:t>
            </a: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its lifespan.</a:t>
            </a:r>
          </a:p>
          <a:p>
            <a:pPr marL="0" indent="0"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921" y="1637467"/>
            <a:ext cx="8839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600" dirty="0" smtClean="0">
                <a:latin typeface="Century Gothic" panose="020B0502020202020204" pitchFamily="34" charset="0"/>
              </a:rPr>
              <a:t>The focus </a:t>
            </a:r>
            <a:r>
              <a:rPr lang="en-US" sz="1600" dirty="0">
                <a:latin typeface="Century Gothic" panose="020B0502020202020204" pitchFamily="34" charset="0"/>
              </a:rPr>
              <a:t>is on integrating </a:t>
            </a:r>
            <a:r>
              <a:rPr lang="en-US" sz="1600" dirty="0" err="1">
                <a:latin typeface="Century Gothic" panose="020B0502020202020204" pitchFamily="34" charset="0"/>
              </a:rPr>
              <a:t>AgreeDB</a:t>
            </a:r>
            <a:r>
              <a:rPr lang="en-US" sz="1600" dirty="0">
                <a:latin typeface="Century Gothic" panose="020B0502020202020204" pitchFamily="34" charset="0"/>
              </a:rPr>
              <a:t> into workflow, </a:t>
            </a:r>
            <a:r>
              <a:rPr lang="en-US" sz="1600" dirty="0" smtClean="0">
                <a:latin typeface="Century Gothic" panose="020B0502020202020204" pitchFamily="34" charset="0"/>
              </a:rPr>
              <a:t>this should not substantial </a:t>
            </a:r>
            <a:r>
              <a:rPr lang="en-US" sz="1600" dirty="0">
                <a:latin typeface="Century Gothic" panose="020B0502020202020204" pitchFamily="34" charset="0"/>
              </a:rPr>
              <a:t>change in terms of workflow prior to an agreement’s execution.</a:t>
            </a:r>
          </a:p>
          <a:p>
            <a:pPr lvl="1"/>
            <a:endParaRPr lang="en-US" i="1" dirty="0" smtClean="0">
              <a:latin typeface="Century Gothic" panose="020B0502020202020204" pitchFamily="34" charset="0"/>
            </a:endParaRPr>
          </a:p>
          <a:p>
            <a:pPr lvl="1"/>
            <a:r>
              <a:rPr lang="en-US" i="1" dirty="0" smtClean="0">
                <a:latin typeface="Century Gothic" panose="020B0502020202020204" pitchFamily="34" charset="0"/>
              </a:rPr>
              <a:t>All </a:t>
            </a:r>
            <a:r>
              <a:rPr lang="en-US" i="1" dirty="0">
                <a:latin typeface="Century Gothic" panose="020B0502020202020204" pitchFamily="34" charset="0"/>
              </a:rPr>
              <a:t>Agreements:</a:t>
            </a:r>
          </a:p>
          <a:p>
            <a:pPr lvl="1"/>
            <a:endParaRPr lang="en-US" sz="1600" dirty="0" smtClean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Departments </a:t>
            </a:r>
            <a:r>
              <a:rPr lang="en-US" sz="1600" dirty="0">
                <a:latin typeface="Century Gothic" panose="020B0502020202020204" pitchFamily="34" charset="0"/>
              </a:rPr>
              <a:t>that initiate agreements are responsible for the workflow, status, and document submission to the Town Clerk Office or Finance Department for </a:t>
            </a:r>
            <a:r>
              <a:rPr lang="en-US" sz="1600" dirty="0" err="1">
                <a:latin typeface="Century Gothic" panose="020B0502020202020204" pitchFamily="34" charset="0"/>
              </a:rPr>
              <a:t>AgreeDB</a:t>
            </a:r>
            <a:r>
              <a:rPr lang="en-US" sz="1600" dirty="0">
                <a:latin typeface="Century Gothic" panose="020B0502020202020204" pitchFamily="34" charset="0"/>
              </a:rPr>
              <a:t> and </a:t>
            </a:r>
            <a:r>
              <a:rPr lang="en-US" sz="1600" dirty="0" err="1">
                <a:latin typeface="Century Gothic" panose="020B0502020202020204" pitchFamily="34" charset="0"/>
              </a:rPr>
              <a:t>Laserfiche</a:t>
            </a:r>
            <a:r>
              <a:rPr lang="en-US" sz="1600" dirty="0">
                <a:latin typeface="Century Gothic" panose="020B0502020202020204" pitchFamily="34" charset="0"/>
              </a:rPr>
              <a:t> to ensure the agreement has properly been recorded and is properly being tracked.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Need </a:t>
            </a:r>
            <a:r>
              <a:rPr lang="en-US" sz="1600" dirty="0">
                <a:latin typeface="Century Gothic" panose="020B0502020202020204" pitchFamily="34" charset="0"/>
              </a:rPr>
              <a:t>department, finance, management approval  as required for specific agreement in order to initiate the agreement process.</a:t>
            </a:r>
            <a:endParaRPr lang="en-US" sz="1600" u="sng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u="sng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latin typeface="Century Gothic" panose="020B0502020202020204" pitchFamily="34" charset="0"/>
              </a:rPr>
              <a:t>Agreement shall be reviewed by the legal department;</a:t>
            </a:r>
            <a:r>
              <a:rPr lang="en-US" sz="1600" dirty="0">
                <a:latin typeface="Century Gothic" panose="020B0502020202020204" pitchFamily="34" charset="0"/>
              </a:rPr>
              <a:t> timing is dependent upon the individual agreement.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Must follow town procurement policies including but not limited to the $2,500, $25,000 thresholds</a:t>
            </a:r>
            <a:r>
              <a:rPr lang="en-US" sz="1600" dirty="0" smtClean="0">
                <a:latin typeface="Century Gothic" panose="020B0502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Agreements Transmittal Form will be routed together with the agreement or supplementary document.</a:t>
            </a:r>
            <a:endParaRPr lang="en-US" sz="1600" dirty="0">
              <a:latin typeface="Century Gothic" panose="020B0502020202020204" pitchFamily="34" charset="0"/>
            </a:endParaRPr>
          </a:p>
          <a:p>
            <a:pPr lvl="1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53975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Routing Requirements:</a:t>
            </a:r>
          </a:p>
        </p:txBody>
      </p:sp>
    </p:spTree>
    <p:extLst>
      <p:ext uri="{BB962C8B-B14F-4D97-AF65-F5344CB8AC3E}">
        <p14:creationId xmlns:p14="http://schemas.microsoft.com/office/powerpoint/2010/main" val="325117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921" y="1779687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i="1" dirty="0" smtClean="0">
                <a:latin typeface="Century Gothic" panose="020B0502020202020204" pitchFamily="34" charset="0"/>
              </a:rPr>
              <a:t>Interdepartmental </a:t>
            </a:r>
            <a:r>
              <a:rPr lang="en-US" i="1" dirty="0">
                <a:latin typeface="Century Gothic" panose="020B0502020202020204" pitchFamily="34" charset="0"/>
              </a:rPr>
              <a:t>Routing Process (includes receipt of IGAs &amp; MOUs):</a:t>
            </a:r>
          </a:p>
          <a:p>
            <a:pPr lvl="1"/>
            <a:endParaRPr lang="en-US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Department must ensure all proper documents and signatures are completed.</a:t>
            </a:r>
            <a:br>
              <a:rPr lang="en-US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Agreement Owner must turn in Agreement Transmittal Form to the Town Clerk’s Office or Finance with the original or copy of the </a:t>
            </a:r>
            <a:r>
              <a:rPr lang="en-US" dirty="0" smtClean="0">
                <a:latin typeface="Century Gothic" panose="020B0502020202020204" pitchFamily="34" charset="0"/>
              </a:rPr>
              <a:t>agreement.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Current Process: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Finance if it is financial nature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All others to the Town Clerk’s Office</a:t>
            </a:r>
            <a:endParaRPr lang="en-US" dirty="0">
              <a:latin typeface="Century Gothic" panose="020B0502020202020204" pitchFamily="34" charset="0"/>
            </a:endParaRPr>
          </a:p>
          <a:p>
            <a:pPr lvl="1"/>
            <a:endParaRPr lang="en-US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Agreement Owner must submit additional Agreements Transmittal forms for each change to the Agreements (Amendments/Addendums, Task Orders, or Change Orders).</a:t>
            </a:r>
          </a:p>
          <a:p>
            <a:pPr lvl="1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53975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Routing Mechanisms:</a:t>
            </a:r>
          </a:p>
        </p:txBody>
      </p:sp>
    </p:spTree>
    <p:extLst>
      <p:ext uri="{BB962C8B-B14F-4D97-AF65-F5344CB8AC3E}">
        <p14:creationId xmlns:p14="http://schemas.microsoft.com/office/powerpoint/2010/main" val="36236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board 6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28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921" y="1752600"/>
            <a:ext cx="8839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i="1" dirty="0">
                <a:latin typeface="Century Gothic" panose="020B0502020202020204" pitchFamily="34" charset="0"/>
              </a:rPr>
              <a:t>Finance’s Procurement Routing Processes:</a:t>
            </a:r>
            <a:br>
              <a:rPr lang="en-US" i="1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Procurement is responsible for determining the agreement procurement method (i.e. </a:t>
            </a:r>
            <a:r>
              <a:rPr lang="en-US" dirty="0" smtClean="0">
                <a:latin typeface="Century Gothic" panose="020B0502020202020204" pitchFamily="34" charset="0"/>
              </a:rPr>
              <a:t>RFP/RFB, JOC</a:t>
            </a:r>
            <a:r>
              <a:rPr lang="en-US" dirty="0">
                <a:latin typeface="Century Gothic" panose="020B0502020202020204" pitchFamily="34" charset="0"/>
              </a:rPr>
              <a:t>, Cooperative (Linking) </a:t>
            </a:r>
            <a:r>
              <a:rPr lang="en-US" dirty="0" smtClean="0">
                <a:latin typeface="Century Gothic" panose="020B0502020202020204" pitchFamily="34" charset="0"/>
              </a:rPr>
              <a:t>Agreement</a:t>
            </a:r>
            <a:r>
              <a:rPr lang="en-US" dirty="0">
                <a:latin typeface="Century Gothic" panose="020B050202020202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Finance’s procurement officer will be responsible for the workflow of </a:t>
            </a:r>
            <a:r>
              <a:rPr lang="en-US" dirty="0" smtClean="0">
                <a:latin typeface="Century Gothic" panose="020B0502020202020204" pitchFamily="34" charset="0"/>
              </a:rPr>
              <a:t>selection</a:t>
            </a:r>
            <a:r>
              <a:rPr lang="en-US" dirty="0">
                <a:latin typeface="Century Gothic" panose="020B0502020202020204" pitchFamily="34" charset="0"/>
              </a:rPr>
              <a:t>, administering and closing </a:t>
            </a:r>
            <a:r>
              <a:rPr lang="en-US" dirty="0" smtClean="0">
                <a:latin typeface="Century Gothic" panose="020B0502020202020204" pitchFamily="34" charset="0"/>
              </a:rPr>
              <a:t>procurements and agreements.</a:t>
            </a:r>
            <a:endParaRPr lang="en-US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Procurement 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will assist in filling out the Agreements Transmittal and turn it into Finance on behalf of the Agreement Owner.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Agreement Owner must </a:t>
            </a:r>
            <a:r>
              <a:rPr lang="en-US" dirty="0" smtClean="0">
                <a:latin typeface="Century Gothic" panose="020B0502020202020204" pitchFamily="34" charset="0"/>
              </a:rPr>
              <a:t>work with the Procurement Office when submitting </a:t>
            </a:r>
            <a:r>
              <a:rPr lang="en-US" dirty="0">
                <a:latin typeface="Century Gothic" panose="020B0502020202020204" pitchFamily="34" charset="0"/>
              </a:rPr>
              <a:t>additional Agreements Transmittal </a:t>
            </a:r>
            <a:r>
              <a:rPr lang="en-US" dirty="0" smtClean="0">
                <a:latin typeface="Century Gothic" panose="020B0502020202020204" pitchFamily="34" charset="0"/>
              </a:rPr>
              <a:t>Forms </a:t>
            </a:r>
            <a:r>
              <a:rPr lang="en-US" dirty="0">
                <a:latin typeface="Century Gothic" panose="020B0502020202020204" pitchFamily="34" charset="0"/>
              </a:rPr>
              <a:t>for each change to the </a:t>
            </a:r>
            <a:r>
              <a:rPr lang="en-US" dirty="0" smtClean="0">
                <a:latin typeface="Century Gothic" panose="020B0502020202020204" pitchFamily="34" charset="0"/>
              </a:rPr>
              <a:t>Agreement </a:t>
            </a:r>
            <a:r>
              <a:rPr lang="en-US" dirty="0">
                <a:latin typeface="Century Gothic" panose="020B0502020202020204" pitchFamily="34" charset="0"/>
              </a:rPr>
              <a:t>(Amendments/Addendums, Task Orders, or Change Orders).</a:t>
            </a:r>
          </a:p>
          <a:p>
            <a:pPr lvl="1"/>
            <a:endParaRPr lang="en-US" dirty="0">
              <a:latin typeface="Century Gothic" panose="020B0502020202020204" pitchFamily="34" charset="0"/>
            </a:endParaRPr>
          </a:p>
          <a:p>
            <a:pPr lvl="1"/>
            <a:endParaRPr lang="en-US" dirty="0">
              <a:latin typeface="Century Gothic" panose="020B0502020202020204" pitchFamily="34" charset="0"/>
            </a:endParaRPr>
          </a:p>
          <a:p>
            <a:pPr lvl="1"/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53975"/>
            <a:ext cx="82954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Routing Mechanisms:</a:t>
            </a:r>
          </a:p>
        </p:txBody>
      </p:sp>
    </p:spTree>
    <p:extLst>
      <p:ext uri="{BB962C8B-B14F-4D97-AF65-F5344CB8AC3E}">
        <p14:creationId xmlns:p14="http://schemas.microsoft.com/office/powerpoint/2010/main" val="405594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10472</TotalTime>
  <Words>1007</Words>
  <Application>Microsoft Office PowerPoint</Application>
  <PresentationFormat>On-screen Show (4:3)</PresentationFormat>
  <Paragraphs>209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AgreeDB-  Agreement Database Training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Information about Inmates Program</dc:title>
  <dc:creator>Andrea Sirois</dc:creator>
  <cp:lastModifiedBy>Andrea Sirois</cp:lastModifiedBy>
  <cp:revision>157</cp:revision>
  <cp:lastPrinted>2019-10-09T00:24:12Z</cp:lastPrinted>
  <dcterms:created xsi:type="dcterms:W3CDTF">2018-07-12T22:17:28Z</dcterms:created>
  <dcterms:modified xsi:type="dcterms:W3CDTF">2019-10-25T20:12:32Z</dcterms:modified>
</cp:coreProperties>
</file>